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8" r:id="rId3"/>
    <p:sldId id="317" r:id="rId4"/>
    <p:sldId id="302" r:id="rId5"/>
    <p:sldId id="259" r:id="rId6"/>
    <p:sldId id="260" r:id="rId7"/>
    <p:sldId id="261" r:id="rId8"/>
    <p:sldId id="331" r:id="rId9"/>
    <p:sldId id="257" r:id="rId10"/>
    <p:sldId id="272" r:id="rId11"/>
    <p:sldId id="291" r:id="rId12"/>
    <p:sldId id="273" r:id="rId13"/>
    <p:sldId id="274" r:id="rId14"/>
    <p:sldId id="322" r:id="rId15"/>
    <p:sldId id="323" r:id="rId16"/>
    <p:sldId id="324" r:id="rId17"/>
    <p:sldId id="276" r:id="rId18"/>
    <p:sldId id="279" r:id="rId19"/>
    <p:sldId id="313" r:id="rId20"/>
    <p:sldId id="299" r:id="rId21"/>
    <p:sldId id="278" r:id="rId22"/>
    <p:sldId id="290" r:id="rId23"/>
    <p:sldId id="284" r:id="rId24"/>
    <p:sldId id="285" r:id="rId25"/>
    <p:sldId id="263" r:id="rId26"/>
    <p:sldId id="264" r:id="rId27"/>
    <p:sldId id="286" r:id="rId28"/>
    <p:sldId id="265" r:id="rId29"/>
    <p:sldId id="267" r:id="rId30"/>
    <p:sldId id="292" r:id="rId31"/>
    <p:sldId id="321" r:id="rId32"/>
    <p:sldId id="325" r:id="rId33"/>
    <p:sldId id="326" r:id="rId34"/>
    <p:sldId id="327" r:id="rId35"/>
    <p:sldId id="328" r:id="rId36"/>
    <p:sldId id="329" r:id="rId37"/>
  </p:sldIdLst>
  <p:sldSz cx="9144000" cy="6858000" type="screen4x3"/>
  <p:notesSz cx="6742113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" initials="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74" autoAdjust="0"/>
    <p:restoredTop sz="94280" autoAdjust="0"/>
  </p:normalViewPr>
  <p:slideViewPr>
    <p:cSldViewPr>
      <p:cViewPr>
        <p:scale>
          <a:sx n="87" d="100"/>
          <a:sy n="87" d="100"/>
        </p:scale>
        <p:origin x="-2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66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22317" cy="494107"/>
          </a:xfrm>
          <a:prstGeom prst="rect">
            <a:avLst/>
          </a:prstGeom>
        </p:spPr>
        <p:txBody>
          <a:bodyPr vert="horz" lIns="90401" tIns="45201" rIns="90401" bIns="45201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8224" y="1"/>
            <a:ext cx="2922317" cy="494107"/>
          </a:xfrm>
          <a:prstGeom prst="rect">
            <a:avLst/>
          </a:prstGeom>
        </p:spPr>
        <p:txBody>
          <a:bodyPr vert="horz" lIns="90401" tIns="45201" rIns="90401" bIns="45201" rtlCol="0"/>
          <a:lstStyle>
            <a:lvl1pPr algn="r">
              <a:defRPr sz="1200"/>
            </a:lvl1pPr>
          </a:lstStyle>
          <a:p>
            <a:fld id="{F39F7B03-798E-495C-AE97-5EA2867E4C3F}" type="datetimeFigureOut">
              <a:rPr lang="de-DE" smtClean="0"/>
              <a:pPr/>
              <a:t>17.01.2018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376980"/>
            <a:ext cx="2922317" cy="494107"/>
          </a:xfrm>
          <a:prstGeom prst="rect">
            <a:avLst/>
          </a:prstGeom>
        </p:spPr>
        <p:txBody>
          <a:bodyPr vert="horz" lIns="90401" tIns="45201" rIns="90401" bIns="45201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8224" y="9376980"/>
            <a:ext cx="2922317" cy="494107"/>
          </a:xfrm>
          <a:prstGeom prst="rect">
            <a:avLst/>
          </a:prstGeom>
        </p:spPr>
        <p:txBody>
          <a:bodyPr vert="horz" lIns="90401" tIns="45201" rIns="90401" bIns="45201" rtlCol="0" anchor="b"/>
          <a:lstStyle>
            <a:lvl1pPr algn="r">
              <a:defRPr sz="1200"/>
            </a:lvl1pPr>
          </a:lstStyle>
          <a:p>
            <a:fld id="{3EE171BF-5554-4AB2-A050-6176D17902D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9763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22317" cy="494107"/>
          </a:xfrm>
          <a:prstGeom prst="rect">
            <a:avLst/>
          </a:prstGeom>
        </p:spPr>
        <p:txBody>
          <a:bodyPr vert="horz" lIns="90401" tIns="45201" rIns="90401" bIns="45201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8224" y="1"/>
            <a:ext cx="2922317" cy="494107"/>
          </a:xfrm>
          <a:prstGeom prst="rect">
            <a:avLst/>
          </a:prstGeom>
        </p:spPr>
        <p:txBody>
          <a:bodyPr vert="horz" lIns="90401" tIns="45201" rIns="90401" bIns="45201" rtlCol="0"/>
          <a:lstStyle>
            <a:lvl1pPr algn="r">
              <a:defRPr sz="1200"/>
            </a:lvl1pPr>
          </a:lstStyle>
          <a:p>
            <a:fld id="{5EF41138-048F-4545-814B-C9BCAB90C9B0}" type="datetimeFigureOut">
              <a:rPr lang="de-DE" smtClean="0"/>
              <a:pPr/>
              <a:t>17.01.2018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01" tIns="45201" rIns="90401" bIns="45201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901" y="4690072"/>
            <a:ext cx="5394320" cy="4442225"/>
          </a:xfrm>
          <a:prstGeom prst="rect">
            <a:avLst/>
          </a:prstGeom>
        </p:spPr>
        <p:txBody>
          <a:bodyPr vert="horz" lIns="90401" tIns="45201" rIns="90401" bIns="45201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376980"/>
            <a:ext cx="2922317" cy="494107"/>
          </a:xfrm>
          <a:prstGeom prst="rect">
            <a:avLst/>
          </a:prstGeom>
        </p:spPr>
        <p:txBody>
          <a:bodyPr vert="horz" lIns="90401" tIns="45201" rIns="90401" bIns="45201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8224" y="9376980"/>
            <a:ext cx="2922317" cy="494107"/>
          </a:xfrm>
          <a:prstGeom prst="rect">
            <a:avLst/>
          </a:prstGeom>
        </p:spPr>
        <p:txBody>
          <a:bodyPr vert="horz" lIns="90401" tIns="45201" rIns="90401" bIns="45201" rtlCol="0" anchor="b"/>
          <a:lstStyle>
            <a:lvl1pPr algn="r">
              <a:defRPr sz="1200"/>
            </a:lvl1pPr>
          </a:lstStyle>
          <a:p>
            <a:fld id="{84BC340A-9605-48B9-BBC2-92B426F8288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9320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C340A-9605-48B9-BBC2-92B426F8288C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6895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C340A-9605-48B9-BBC2-92B426F8288C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627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C340A-9605-48B9-BBC2-92B426F8288C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0045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C340A-9605-48B9-BBC2-92B426F8288C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0697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C340A-9605-48B9-BBC2-92B426F8288C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7398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C340A-9605-48B9-BBC2-92B426F8288C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1540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C340A-9605-48B9-BBC2-92B426F8288C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1563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C340A-9605-48B9-BBC2-92B426F8288C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192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C340A-9605-48B9-BBC2-92B426F8288C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2997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C340A-9605-48B9-BBC2-92B426F8288C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07626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C340A-9605-48B9-BBC2-92B426F8288C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4555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C340A-9605-48B9-BBC2-92B426F8288C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23210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C340A-9605-48B9-BBC2-92B426F8288C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8235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C340A-9605-48B9-BBC2-92B426F8288C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84186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C340A-9605-48B9-BBC2-92B426F8288C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53535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Detailed</a:t>
            </a:r>
            <a:r>
              <a:rPr lang="de-DE" dirty="0"/>
              <a:t> </a:t>
            </a:r>
            <a:r>
              <a:rPr lang="de-DE" dirty="0" err="1"/>
              <a:t>instruction</a:t>
            </a:r>
            <a:r>
              <a:rPr lang="de-DE" baseline="0" dirty="0"/>
              <a:t> on HIZ </a:t>
            </a:r>
            <a:r>
              <a:rPr lang="de-DE" baseline="0" dirty="0" err="1"/>
              <a:t>homepage</a:t>
            </a:r>
            <a:r>
              <a:rPr lang="de-DE" baseline="0" dirty="0"/>
              <a:t> </a:t>
            </a:r>
            <a:r>
              <a:rPr lang="de-DE" baseline="0" dirty="0" err="1"/>
              <a:t>slide</a:t>
            </a:r>
            <a:r>
              <a:rPr lang="de-DE" baseline="0"/>
              <a:t> 13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C340A-9605-48B9-BBC2-92B426F8288C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6624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C340A-9605-48B9-BBC2-92B426F8288C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613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C340A-9605-48B9-BBC2-92B426F8288C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0495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C340A-9605-48B9-BBC2-92B426F8288C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8211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C340A-9605-48B9-BBC2-92B426F8288C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3881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C340A-9605-48B9-BBC2-92B426F8288C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213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C340A-9605-48B9-BBC2-92B426F8288C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8709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C340A-9605-48B9-BBC2-92B426F8288C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3510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72FE-CE94-4F35-927A-BCF36AD1806B}" type="datetime1">
              <a:rPr lang="de-DE" smtClean="0"/>
              <a:pPr/>
              <a:t>17.01.2018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D6F1-0D8F-48EC-8C20-E2FE57433D8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14B5-5800-41FD-8B6F-01F4E47239FB}" type="datetime1">
              <a:rPr lang="de-DE" smtClean="0"/>
              <a:pPr/>
              <a:t>17.01.2018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D6F1-0D8F-48EC-8C20-E2FE57433D8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08E5-FDDA-4111-8348-84840E37440F}" type="datetime1">
              <a:rPr lang="de-DE" smtClean="0"/>
              <a:pPr/>
              <a:t>17.01.2018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D6F1-0D8F-48EC-8C20-E2FE57433D8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FC73-467C-443D-872F-864440A7B437}" type="datetime1">
              <a:rPr lang="de-DE" smtClean="0"/>
              <a:pPr/>
              <a:t>17.01.2018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D6F1-0D8F-48EC-8C20-E2FE57433D8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A982-47D7-4CB2-B0AE-F4F6AE7C3182}" type="datetime1">
              <a:rPr lang="de-DE" smtClean="0"/>
              <a:pPr/>
              <a:t>17.01.2018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D6F1-0D8F-48EC-8C20-E2FE57433D8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8151-44A8-44FB-A615-B0AA2E3F015C}" type="datetime1">
              <a:rPr lang="de-DE" smtClean="0"/>
              <a:pPr/>
              <a:t>17.01.2018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D6F1-0D8F-48EC-8C20-E2FE57433D8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8FB4-D3D1-4239-8C4D-7FBCFD2CD042}" type="datetime1">
              <a:rPr lang="de-DE" smtClean="0"/>
              <a:pPr/>
              <a:t>17.01.2018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D6F1-0D8F-48EC-8C20-E2FE57433D8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4968-6AC1-4C73-8C0A-09AAD4B9C721}" type="datetime1">
              <a:rPr lang="de-DE" smtClean="0"/>
              <a:pPr/>
              <a:t>17.01.2018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D6F1-0D8F-48EC-8C20-E2FE57433D8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27EF-7E9F-430A-96C2-C552817FE0B3}" type="datetime1">
              <a:rPr lang="de-DE" smtClean="0"/>
              <a:pPr/>
              <a:t>17.01.2018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D6F1-0D8F-48EC-8C20-E2FE57433D8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581A-2420-4837-BAFF-F6C52B065422}" type="datetime1">
              <a:rPr lang="de-DE" smtClean="0"/>
              <a:pPr/>
              <a:t>17.01.2018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D6F1-0D8F-48EC-8C20-E2FE57433D8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739C-1741-477C-BC28-A6C925550471}" type="datetime1">
              <a:rPr lang="de-DE" smtClean="0"/>
              <a:pPr/>
              <a:t>17.01.2018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D6F1-0D8F-48EC-8C20-E2FE57433D8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05082-1A4C-496E-B681-3AB2434CB0E8}" type="datetime1">
              <a:rPr lang="de-DE" smtClean="0"/>
              <a:pPr/>
              <a:t>17.01.2018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BD6F1-0D8F-48EC-8C20-E2FE57433D8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6" descr="Hochschullogo_Balken_A4_Hochformat_international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7193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userID@hs-pforzheim.d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webmail.hs-pforzheim.d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-campus.hs-pforzheim.de/services/it_helpdesk/downloads_fuer_studierende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-pforzheim.de/isp/download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xxxyyyzz@hs-pforzheim.de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www.hs-pforzheim.de/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-campus.hs-pforzheim.de/services/it_helpdes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755576" y="73483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noProof="0" dirty="0"/>
              <a:t>Warm welcome to our international students at Pforzheim University!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 descr="Unbenan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204864"/>
            <a:ext cx="6732240" cy="3587160"/>
          </a:xfrm>
          <a:prstGeom prst="rect">
            <a:avLst/>
          </a:prstGeom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D6F1-0D8F-48EC-8C20-E2FE57433D89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2100008" y="5849183"/>
            <a:ext cx="49439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000" dirty="0">
                <a:latin typeface="+mj-lt"/>
                <a:ea typeface="+mj-ea"/>
                <a:cs typeface="+mj-cs"/>
              </a:rPr>
              <a:t>IT </a:t>
            </a:r>
            <a:r>
              <a:rPr lang="de-DE" sz="4000" dirty="0" smtClean="0">
                <a:latin typeface="+mj-lt"/>
                <a:ea typeface="+mj-ea"/>
                <a:cs typeface="+mj-cs"/>
              </a:rPr>
              <a:t>Guide </a:t>
            </a:r>
            <a:r>
              <a:rPr lang="de-DE" sz="4000" dirty="0" smtClean="0">
                <a:latin typeface="+mj-lt"/>
                <a:ea typeface="+mj-ea"/>
                <a:cs typeface="+mj-cs"/>
              </a:rPr>
              <a:t>Summer 2018</a:t>
            </a:r>
            <a:endParaRPr lang="de-DE" sz="40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en-US" noProof="0" dirty="0"/>
              <a:t>Your user account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811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noProof="0" dirty="0">
                <a:sym typeface="Wingdings" pitchFamily="2" charset="2"/>
              </a:rPr>
              <a:t>Default password </a:t>
            </a:r>
            <a:r>
              <a:rPr lang="en-US" sz="2400" noProof="0" dirty="0">
                <a:sym typeface="Wingdings" pitchFamily="2" charset="2"/>
              </a:rPr>
              <a:t>for first login is your birthday:</a:t>
            </a:r>
          </a:p>
          <a:p>
            <a:pPr>
              <a:buNone/>
            </a:pPr>
            <a:r>
              <a:rPr lang="en-US" sz="2400" noProof="0" dirty="0">
                <a:sym typeface="Wingdings" pitchFamily="2" charset="2"/>
              </a:rPr>
              <a:t>	</a:t>
            </a:r>
            <a:r>
              <a:rPr lang="en-US" sz="2400" noProof="0" dirty="0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en-US" sz="2400" noProof="0" dirty="0">
                <a:sym typeface="Wingdings" pitchFamily="2" charset="2"/>
              </a:rPr>
              <a:t> </a:t>
            </a:r>
            <a:r>
              <a:rPr lang="en-US" sz="2400" noProof="0" dirty="0">
                <a:solidFill>
                  <a:srgbClr val="0070C0"/>
                </a:solidFill>
                <a:sym typeface="Wingdings" pitchFamily="2" charset="2"/>
              </a:rPr>
              <a:t>combination: </a:t>
            </a:r>
            <a:r>
              <a:rPr lang="en-US" sz="2400" b="1" noProof="0" dirty="0" err="1">
                <a:solidFill>
                  <a:srgbClr val="0070C0"/>
                </a:solidFill>
                <a:sym typeface="Wingdings" pitchFamily="2" charset="2"/>
              </a:rPr>
              <a:t>ddmmyyyy</a:t>
            </a:r>
            <a:endParaRPr lang="en-US" sz="2400" noProof="0" dirty="0">
              <a:solidFill>
                <a:srgbClr val="0070C0"/>
              </a:solidFill>
              <a:sym typeface="Wingdings" pitchFamily="2" charset="2"/>
            </a:endParaRPr>
          </a:p>
          <a:p>
            <a:pPr>
              <a:buNone/>
            </a:pPr>
            <a:r>
              <a:rPr lang="en-US" sz="2400" noProof="0" dirty="0">
                <a:solidFill>
                  <a:srgbClr val="0070C0"/>
                </a:solidFill>
                <a:sym typeface="Wingdings" pitchFamily="2" charset="2"/>
              </a:rPr>
              <a:t>	 example: 08121990 (December 8, 1990)</a:t>
            </a:r>
          </a:p>
          <a:p>
            <a:pPr>
              <a:buNone/>
            </a:pPr>
            <a:r>
              <a:rPr lang="en-US" sz="2400" b="1" noProof="0" dirty="0">
                <a:sym typeface="Wingdings" pitchFamily="2" charset="2"/>
              </a:rPr>
              <a:t>Please change default password!</a:t>
            </a:r>
          </a:p>
          <a:p>
            <a:pPr>
              <a:buNone/>
            </a:pPr>
            <a:r>
              <a:rPr lang="en-US" sz="2400" noProof="0" dirty="0">
                <a:solidFill>
                  <a:srgbClr val="0070C0"/>
                </a:solidFill>
                <a:sym typeface="Wingdings" pitchFamily="2" charset="2"/>
              </a:rPr>
              <a:t>	 at pc lab you can change password or through logging into the </a:t>
            </a:r>
            <a:r>
              <a:rPr lang="en-US" sz="2400" noProof="0" dirty="0" smtClean="0">
                <a:solidFill>
                  <a:srgbClr val="0070C0"/>
                </a:solidFill>
                <a:sym typeface="Wingdings" pitchFamily="2" charset="2"/>
              </a:rPr>
              <a:t>university </a:t>
            </a:r>
            <a:r>
              <a:rPr lang="en-US" sz="2400" noProof="0" dirty="0">
                <a:solidFill>
                  <a:srgbClr val="0070C0"/>
                </a:solidFill>
                <a:sym typeface="Wingdings" pitchFamily="2" charset="2"/>
              </a:rPr>
              <a:t>email system and changing it there.</a:t>
            </a:r>
          </a:p>
          <a:p>
            <a:pPr>
              <a:buNone/>
            </a:pPr>
            <a:r>
              <a:rPr lang="en-US" sz="2400" noProof="0" dirty="0">
                <a:solidFill>
                  <a:srgbClr val="0070C0"/>
                </a:solidFill>
                <a:sym typeface="Wingdings" pitchFamily="2" charset="2"/>
              </a:rPr>
              <a:t>	 do not use umlauts like </a:t>
            </a:r>
            <a:r>
              <a:rPr lang="en-US" sz="2400" noProof="0" dirty="0" err="1" smtClean="0">
                <a:solidFill>
                  <a:srgbClr val="0070C0"/>
                </a:solidFill>
                <a:sym typeface="Wingdings" pitchFamily="2" charset="2"/>
              </a:rPr>
              <a:t>äöü</a:t>
            </a:r>
            <a:r>
              <a:rPr lang="en-US" sz="2400" noProof="0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400" noProof="0" dirty="0">
                <a:solidFill>
                  <a:srgbClr val="0070C0"/>
                </a:solidFill>
                <a:sym typeface="Wingdings" pitchFamily="2" charset="2"/>
              </a:rPr>
              <a:t>or symbols or email address</a:t>
            </a:r>
          </a:p>
          <a:p>
            <a:pPr>
              <a:buNone/>
            </a:pP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	 problems with your user account or password </a:t>
            </a:r>
            <a:r>
              <a:rPr lang="en-US" sz="2400" dirty="0">
                <a:sym typeface="Wingdings" pitchFamily="2" charset="2"/>
              </a:rPr>
              <a:t> please </a:t>
            </a:r>
            <a:r>
              <a:rPr lang="en-US" sz="2400" dirty="0" smtClean="0">
                <a:sym typeface="Wingdings" pitchFamily="2" charset="2"/>
              </a:rPr>
              <a:t>go to </a:t>
            </a:r>
            <a:r>
              <a:rPr lang="en-US" sz="2400" dirty="0">
                <a:sym typeface="Wingdings" pitchFamily="2" charset="2"/>
              </a:rPr>
              <a:t>HIZ – IT Service center room (W2.2.17</a:t>
            </a:r>
            <a:r>
              <a:rPr lang="en-US" sz="2400" dirty="0" smtClean="0">
                <a:sym typeface="Wingdings" pitchFamily="2" charset="2"/>
              </a:rPr>
              <a:t>)  office hours see p. 8</a:t>
            </a:r>
            <a:endParaRPr lang="en-US" sz="2400" dirty="0"/>
          </a:p>
          <a:p>
            <a:pPr>
              <a:buNone/>
            </a:pPr>
            <a:endParaRPr lang="en-US" sz="2400" noProof="0" dirty="0">
              <a:solidFill>
                <a:srgbClr val="0070C0"/>
              </a:solidFill>
              <a:sym typeface="Wingdings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D6F1-0D8F-48EC-8C20-E2FE57433D89}" type="slidenum">
              <a:rPr lang="de-DE" smtClean="0"/>
              <a:pPr/>
              <a:t>10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en-US" noProof="0" dirty="0"/>
              <a:t>Your user account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811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noProof="0" dirty="0">
                <a:sym typeface="Wingdings" pitchFamily="2" charset="2"/>
              </a:rPr>
              <a:t>There are two different operating systems at our computers </a:t>
            </a:r>
            <a:r>
              <a:rPr lang="en-US" sz="2400" noProof="0" dirty="0" smtClean="0">
                <a:sym typeface="Wingdings" pitchFamily="2" charset="2"/>
              </a:rPr>
              <a:t>labs</a:t>
            </a:r>
            <a:r>
              <a:rPr lang="en-US" sz="2400" noProof="0" dirty="0">
                <a:sym typeface="Wingdings" pitchFamily="2" charset="2"/>
              </a:rPr>
              <a:t>:</a:t>
            </a:r>
          </a:p>
          <a:p>
            <a:pPr>
              <a:buNone/>
            </a:pPr>
            <a:r>
              <a:rPr lang="en-US" sz="2400" noProof="0" dirty="0">
                <a:solidFill>
                  <a:srgbClr val="0070C0"/>
                </a:solidFill>
                <a:sym typeface="Wingdings" pitchFamily="2" charset="2"/>
              </a:rPr>
              <a:t>					</a:t>
            </a:r>
          </a:p>
          <a:p>
            <a:pPr>
              <a:buNone/>
            </a:pPr>
            <a:endParaRPr lang="en-US" sz="2400" noProof="0" dirty="0">
              <a:sym typeface="Wingdings" pitchFamily="2" charset="2"/>
            </a:endParaRPr>
          </a:p>
          <a:p>
            <a:pPr>
              <a:buNone/>
            </a:pPr>
            <a:endParaRPr lang="en-US" sz="2400" noProof="0" dirty="0">
              <a:sym typeface="Wingdings" pitchFamily="2" charset="2"/>
            </a:endParaRPr>
          </a:p>
          <a:p>
            <a:pPr>
              <a:buNone/>
            </a:pPr>
            <a:r>
              <a:rPr lang="en-US" sz="2400" noProof="0" dirty="0">
                <a:solidFill>
                  <a:srgbClr val="0070C0"/>
                </a:solidFill>
                <a:sym typeface="Wingdings" pitchFamily="2" charset="2"/>
              </a:rPr>
              <a:t>						</a:t>
            </a:r>
          </a:p>
          <a:p>
            <a:pPr marL="0" indent="0">
              <a:buNone/>
            </a:pPr>
            <a:endParaRPr lang="en-US" sz="2400" noProof="0" dirty="0">
              <a:solidFill>
                <a:srgbClr val="0070C0"/>
              </a:solidFill>
              <a:sym typeface="Wingdings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D6F1-0D8F-48EC-8C20-E2FE57433D89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885" y="2975668"/>
            <a:ext cx="2304098" cy="165188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755576" y="3761680"/>
            <a:ext cx="1996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b="1" dirty="0"/>
              <a:t>„STRG+ALT+ENTF“ </a:t>
            </a:r>
          </a:p>
          <a:p>
            <a:r>
              <a:rPr lang="de-DE" b="1" dirty="0"/>
              <a:t>(</a:t>
            </a:r>
            <a:r>
              <a:rPr lang="de-DE" b="1" dirty="0" err="1"/>
              <a:t>ctrl</a:t>
            </a:r>
            <a:r>
              <a:rPr lang="de-DE" b="1" dirty="0"/>
              <a:t>-alt-del)</a:t>
            </a:r>
          </a:p>
          <a:p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73486"/>
            <a:ext cx="2448272" cy="768485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755576" y="2411596"/>
            <a:ext cx="77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rgbClr val="FF0000"/>
                </a:solidFill>
              </a:rPr>
              <a:t>Step</a:t>
            </a:r>
            <a:r>
              <a:rPr lang="de-DE" b="1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553479" y="4858106"/>
            <a:ext cx="2797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Username: </a:t>
            </a:r>
            <a:r>
              <a:rPr lang="de-DE" dirty="0" err="1"/>
              <a:t>userid</a:t>
            </a:r>
            <a:endParaRPr lang="de-DE" dirty="0"/>
          </a:p>
          <a:p>
            <a:r>
              <a:rPr lang="de-DE" dirty="0">
                <a:solidFill>
                  <a:srgbClr val="FF0000"/>
                </a:solidFill>
              </a:rPr>
              <a:t>Password: </a:t>
            </a:r>
            <a:r>
              <a:rPr lang="de-DE" dirty="0" err="1"/>
              <a:t>default</a:t>
            </a:r>
            <a:r>
              <a:rPr lang="de-DE" dirty="0"/>
              <a:t> </a:t>
            </a:r>
            <a:r>
              <a:rPr lang="de-DE" dirty="0" err="1"/>
              <a:t>password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572000" y="2411596"/>
            <a:ext cx="77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rgbClr val="FF0000"/>
                </a:solidFill>
              </a:rPr>
              <a:t>Step</a:t>
            </a:r>
            <a:r>
              <a:rPr lang="de-DE" b="1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6" name="Rechteck 5"/>
          <p:cNvSpPr/>
          <p:nvPr/>
        </p:nvSpPr>
        <p:spPr>
          <a:xfrm>
            <a:off x="762472" y="4875581"/>
            <a:ext cx="33094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If you access  your  account through your private computer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ablet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laptop </a:t>
            </a:r>
            <a:r>
              <a:rPr lang="en-US" dirty="0">
                <a:solidFill>
                  <a:srgbClr val="FF0000"/>
                </a:solidFill>
              </a:rPr>
              <a:t>or </a:t>
            </a:r>
            <a:r>
              <a:rPr lang="en-US" dirty="0" smtClean="0">
                <a:solidFill>
                  <a:srgbClr val="FF0000"/>
                </a:solidFill>
              </a:rPr>
              <a:t>smartphone</a:t>
            </a:r>
            <a:r>
              <a:rPr lang="en-US" dirty="0">
                <a:solidFill>
                  <a:srgbClr val="FF0000"/>
                </a:solidFill>
              </a:rPr>
              <a:t>) </a:t>
            </a:r>
          </a:p>
          <a:p>
            <a:r>
              <a:rPr lang="en-US" dirty="0">
                <a:solidFill>
                  <a:srgbClr val="FF0000"/>
                </a:solidFill>
              </a:rPr>
              <a:t>your username  is:</a:t>
            </a:r>
          </a:p>
          <a:p>
            <a:r>
              <a:rPr lang="de-DE" b="1" dirty="0">
                <a:solidFill>
                  <a:srgbClr val="FF0000"/>
                </a:solidFill>
              </a:rPr>
              <a:t>Username: </a:t>
            </a:r>
            <a:r>
              <a:rPr lang="de-DE" b="1" dirty="0" err="1">
                <a:solidFill>
                  <a:srgbClr val="FF0000"/>
                </a:solidFill>
              </a:rPr>
              <a:t>fh</a:t>
            </a:r>
            <a:r>
              <a:rPr lang="de-DE" b="1" dirty="0">
                <a:solidFill>
                  <a:srgbClr val="FF0000"/>
                </a:solidFill>
              </a:rPr>
              <a:t>\</a:t>
            </a:r>
            <a:r>
              <a:rPr lang="de-DE" b="1" dirty="0" err="1"/>
              <a:t>userid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08281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en-US" noProof="0" dirty="0"/>
              <a:t>Your user account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000" noProof="0" dirty="0">
              <a:sym typeface="Wingdings" pitchFamily="2" charset="2"/>
            </a:endParaRPr>
          </a:p>
          <a:p>
            <a:pPr>
              <a:buNone/>
            </a:pPr>
            <a:endParaRPr lang="en-US" sz="2400" noProof="0" dirty="0">
              <a:sym typeface="Wingdings" pitchFamily="2" charset="2"/>
            </a:endParaRPr>
          </a:p>
          <a:p>
            <a:pPr>
              <a:buNone/>
            </a:pPr>
            <a:r>
              <a:rPr lang="en-US" sz="2400" noProof="0" dirty="0">
                <a:sym typeface="Wingdings" pitchFamily="2" charset="2"/>
              </a:rPr>
              <a:t>When will my login be blocked?</a:t>
            </a:r>
          </a:p>
          <a:p>
            <a:pPr>
              <a:buFont typeface="Wingdings"/>
              <a:buChar char="à"/>
            </a:pPr>
            <a:r>
              <a:rPr lang="en-US" sz="2400" noProof="0" dirty="0">
                <a:solidFill>
                  <a:srgbClr val="0070C0"/>
                </a:solidFill>
                <a:sym typeface="Wingdings" pitchFamily="2" charset="2"/>
              </a:rPr>
              <a:t>3x incorrect log in attempts</a:t>
            </a:r>
          </a:p>
          <a:p>
            <a:pPr>
              <a:buFont typeface="Wingdings"/>
              <a:buChar char="à"/>
            </a:pPr>
            <a:r>
              <a:rPr lang="en-US" sz="2400" noProof="0" dirty="0">
                <a:solidFill>
                  <a:srgbClr val="0070C0"/>
                </a:solidFill>
                <a:sym typeface="Wingdings" pitchFamily="2" charset="2"/>
              </a:rPr>
              <a:t>wait 30 min. and try again</a:t>
            </a:r>
          </a:p>
          <a:p>
            <a:pPr>
              <a:buNone/>
            </a:pPr>
            <a:endParaRPr lang="en-US" sz="2400" noProof="0" dirty="0">
              <a:solidFill>
                <a:schemeClr val="accent1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en-US" sz="2400" noProof="0" dirty="0">
                <a:sym typeface="Wingdings" pitchFamily="2" charset="2"/>
              </a:rPr>
              <a:t>Problems? Where do I get support?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2400" noProof="0" dirty="0">
                <a:solidFill>
                  <a:srgbClr val="0070C0"/>
                </a:solidFill>
                <a:sym typeface="Wingdings" pitchFamily="2" charset="2"/>
              </a:rPr>
              <a:t>building W2 Room W2.2.17 (HIZ – IT Service)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988840"/>
            <a:ext cx="3384376" cy="18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D6F1-0D8F-48EC-8C20-E2FE57433D89}" type="slidenum">
              <a:rPr lang="de-DE" smtClean="0"/>
              <a:pPr/>
              <a:t>12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noProof="0" dirty="0"/>
              <a:t>Your email </a:t>
            </a:r>
            <a:r>
              <a:rPr lang="en-US" noProof="0" dirty="0" smtClean="0"/>
              <a:t>address at the </a:t>
            </a:r>
            <a:r>
              <a:rPr lang="en-US" noProof="0" dirty="0" err="1" smtClean="0"/>
              <a:t>Hochschule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12776"/>
            <a:ext cx="6984776" cy="36004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000" noProof="0" dirty="0">
              <a:sym typeface="Wingdings" pitchFamily="2" charset="2"/>
            </a:endParaRPr>
          </a:p>
          <a:p>
            <a:pPr>
              <a:buNone/>
            </a:pPr>
            <a:endParaRPr lang="en-US" sz="2400" noProof="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400" noProof="0" dirty="0" smtClean="0">
                <a:sym typeface="Wingdings" pitchFamily="2" charset="2"/>
              </a:rPr>
              <a:t>To use your </a:t>
            </a:r>
            <a:r>
              <a:rPr lang="en-US" sz="2400" noProof="0" dirty="0">
                <a:sym typeface="Wingdings" pitchFamily="2" charset="2"/>
              </a:rPr>
              <a:t>Pforzheim </a:t>
            </a:r>
            <a:r>
              <a:rPr lang="en-US" sz="2400" noProof="0" dirty="0" smtClean="0">
                <a:sym typeface="Wingdings" pitchFamily="2" charset="2"/>
              </a:rPr>
              <a:t>University´s </a:t>
            </a:r>
            <a:r>
              <a:rPr lang="en-US" sz="2400" noProof="0" dirty="0">
                <a:sym typeface="Wingdings" pitchFamily="2" charset="2"/>
              </a:rPr>
              <a:t>email account, your address is :</a:t>
            </a:r>
          </a:p>
          <a:p>
            <a:pPr marL="0" indent="0">
              <a:buNone/>
            </a:pPr>
            <a:r>
              <a:rPr lang="en-US" sz="2400" noProof="0" dirty="0">
                <a:sym typeface="Wingdings" pitchFamily="2" charset="2"/>
                <a:hlinkClick r:id="rId3"/>
              </a:rPr>
              <a:t>userID</a:t>
            </a:r>
            <a:r>
              <a:rPr lang="en-US" sz="2400" b="1" noProof="0" dirty="0">
                <a:sym typeface="Wingdings" pitchFamily="2" charset="2"/>
                <a:hlinkClick r:id="rId3"/>
              </a:rPr>
              <a:t>@hs-pforzheim.de</a:t>
            </a:r>
            <a:endParaRPr lang="en-US" sz="2400" b="1" noProof="0" dirty="0">
              <a:sym typeface="Wingdings" pitchFamily="2" charset="2"/>
            </a:endParaRPr>
          </a:p>
          <a:p>
            <a:pPr>
              <a:buNone/>
            </a:pPr>
            <a:r>
              <a:rPr lang="en-US" sz="2400" noProof="0" dirty="0">
                <a:sym typeface="Wingdings" pitchFamily="2" charset="2"/>
              </a:rPr>
              <a:t>	</a:t>
            </a:r>
          </a:p>
          <a:p>
            <a:pPr>
              <a:buNone/>
            </a:pPr>
            <a:r>
              <a:rPr lang="en-US" sz="2400" b="1" noProof="0" dirty="0">
                <a:sym typeface="Wingdings" pitchFamily="2" charset="2"/>
              </a:rPr>
              <a:t>URL to access email account via webmail:</a:t>
            </a:r>
          </a:p>
          <a:p>
            <a:pPr>
              <a:buNone/>
            </a:pPr>
            <a:r>
              <a:rPr lang="en-US" sz="2400" noProof="0" dirty="0">
                <a:hlinkClick r:id="rId4"/>
              </a:rPr>
              <a:t>http://</a:t>
            </a:r>
            <a:r>
              <a:rPr lang="en-US" sz="2400" noProof="0" dirty="0" smtClean="0">
                <a:hlinkClick r:id="rId4"/>
              </a:rPr>
              <a:t>webmail.hs-pforzheim.de</a:t>
            </a:r>
            <a:endParaRPr lang="en-US" sz="2400" noProof="0" dirty="0" smtClean="0"/>
          </a:p>
          <a:p>
            <a:pPr>
              <a:buNone/>
            </a:pPr>
            <a:r>
              <a:rPr lang="en-US" sz="2400" dirty="0" smtClean="0"/>
              <a:t>In order to log in via web and wireless:</a:t>
            </a:r>
          </a:p>
          <a:p>
            <a:pPr>
              <a:buNone/>
            </a:pPr>
            <a:r>
              <a:rPr lang="en-US" sz="2400" noProof="0" dirty="0" smtClean="0"/>
              <a:t>You have to use </a:t>
            </a:r>
            <a:r>
              <a:rPr lang="en-US" sz="2400" noProof="0" dirty="0" err="1" smtClean="0">
                <a:solidFill>
                  <a:srgbClr val="FF0000"/>
                </a:solidFill>
              </a:rPr>
              <a:t>fh</a:t>
            </a:r>
            <a:r>
              <a:rPr lang="en-US" sz="2400" noProof="0" dirty="0" smtClean="0">
                <a:solidFill>
                  <a:srgbClr val="FF0000"/>
                </a:solidFill>
              </a:rPr>
              <a:t>\</a:t>
            </a:r>
            <a:r>
              <a:rPr lang="en-US" sz="2400" noProof="0" dirty="0" err="1" smtClean="0"/>
              <a:t>userID</a:t>
            </a:r>
            <a:endParaRPr lang="en-US" sz="2400" noProof="0" dirty="0"/>
          </a:p>
          <a:p>
            <a:pPr>
              <a:buNone/>
            </a:pPr>
            <a:endParaRPr lang="en-US" sz="2000" noProof="0" dirty="0"/>
          </a:p>
          <a:p>
            <a:pPr>
              <a:buNone/>
            </a:pPr>
            <a:endParaRPr lang="en-US" sz="2000" noProof="0" dirty="0">
              <a:sym typeface="Wingdings" pitchFamily="2" charset="2"/>
            </a:endParaRPr>
          </a:p>
          <a:p>
            <a:pPr>
              <a:buNone/>
            </a:pPr>
            <a:endParaRPr lang="en-US" sz="2000" noProof="0" dirty="0">
              <a:sym typeface="Wingdings" pitchFamily="2" charset="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02329" y="2132856"/>
            <a:ext cx="1296144" cy="145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D6F1-0D8F-48EC-8C20-E2FE57433D89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en-US" noProof="0" dirty="0"/>
              <a:t>Webmail Access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D6F1-0D8F-48EC-8C20-E2FE57433D89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517547" y="6045659"/>
            <a:ext cx="6292425" cy="986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>
                <a:solidFill>
                  <a:srgbClr val="0070C0"/>
                </a:solidFill>
                <a:sym typeface="Wingdings" pitchFamily="2" charset="2"/>
              </a:rPr>
              <a:t>Step 1: Log in to e-campus</a:t>
            </a:r>
            <a:endParaRPr lang="en-US" sz="2400">
              <a:solidFill>
                <a:srgbClr val="0070C0"/>
              </a:solidFill>
            </a:endParaRPr>
          </a:p>
          <a:p>
            <a:pPr>
              <a:buFont typeface="Arial" pitchFamily="34" charset="0"/>
              <a:buNone/>
            </a:pPr>
            <a:endParaRPr lang="en-US" sz="2000"/>
          </a:p>
          <a:p>
            <a:pPr>
              <a:buFont typeface="Arial" pitchFamily="34" charset="0"/>
              <a:buNone/>
            </a:pPr>
            <a:endParaRPr lang="en-US" sz="2000">
              <a:sym typeface="Wingdings" pitchFamily="2" charset="2"/>
            </a:endParaRPr>
          </a:p>
          <a:p>
            <a:pPr>
              <a:buFont typeface="Arial" pitchFamily="34" charset="0"/>
              <a:buNone/>
            </a:pPr>
            <a:endParaRPr lang="en-US" sz="2000" dirty="0">
              <a:sym typeface="Wingdings" pitchFamily="2" charset="2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3" y="1628802"/>
            <a:ext cx="8240878" cy="390906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6809972" y="1484784"/>
            <a:ext cx="2010500" cy="1944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846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en-US" noProof="0" dirty="0"/>
              <a:t>Webmail Access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D6F1-0D8F-48EC-8C20-E2FE57433D89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517547" y="6045659"/>
            <a:ext cx="6292425" cy="9865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Step 2: Click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E-MAIL</a:t>
            </a:r>
            <a:endParaRPr lang="en-US" sz="2000" noProof="0" dirty="0"/>
          </a:p>
          <a:p>
            <a:pPr>
              <a:buNone/>
            </a:pPr>
            <a:endParaRPr lang="en-US" sz="2000" noProof="0" dirty="0">
              <a:sym typeface="Wingdings" pitchFamily="2" charset="2"/>
            </a:endParaRPr>
          </a:p>
          <a:p>
            <a:pPr>
              <a:buNone/>
            </a:pPr>
            <a:endParaRPr lang="en-US" sz="2000" noProof="0" dirty="0">
              <a:sym typeface="Wingdings" pitchFamily="2" charset="2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89981"/>
            <a:ext cx="8280920" cy="3468776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683568" y="3140968"/>
            <a:ext cx="1584176" cy="165618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601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en-US" noProof="0" dirty="0"/>
              <a:t>Webmail Access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D6F1-0D8F-48EC-8C20-E2FE57433D89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517547" y="6045659"/>
            <a:ext cx="6292425" cy="9865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Step 2: Log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in</a:t>
            </a:r>
            <a:endParaRPr lang="en-US" sz="2000" noProof="0" dirty="0"/>
          </a:p>
          <a:p>
            <a:pPr>
              <a:buNone/>
            </a:pPr>
            <a:endParaRPr lang="en-US" sz="2000" noProof="0" dirty="0">
              <a:sym typeface="Wingdings" pitchFamily="2" charset="2"/>
            </a:endParaRPr>
          </a:p>
          <a:p>
            <a:pPr>
              <a:buNone/>
            </a:pPr>
            <a:endParaRPr lang="en-US" sz="2000" noProof="0" dirty="0">
              <a:sym typeface="Wingdings" pitchFamily="2" charset="2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7693304" cy="465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6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en-US" noProof="0" dirty="0"/>
              <a:t>Computer Labs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noProof="0" dirty="0"/>
              <a:t>Computer labs accessible </a:t>
            </a:r>
            <a:r>
              <a:rPr lang="en-US" b="1" noProof="0" dirty="0"/>
              <a:t>without</a:t>
            </a:r>
            <a:r>
              <a:rPr lang="en-US" noProof="0" dirty="0"/>
              <a:t> special permission (student ID card as door opener):</a:t>
            </a:r>
          </a:p>
          <a:p>
            <a:pPr>
              <a:buNone/>
            </a:pPr>
            <a:r>
              <a:rPr lang="en-US" noProof="0" dirty="0"/>
              <a:t>		</a:t>
            </a:r>
          </a:p>
          <a:p>
            <a:r>
              <a:rPr lang="en-US" noProof="0" dirty="0" smtClean="0"/>
              <a:t>Lab in room </a:t>
            </a:r>
            <a:r>
              <a:rPr lang="en-US" b="1" noProof="0" dirty="0" smtClean="0"/>
              <a:t>W2.2.12</a:t>
            </a:r>
            <a:r>
              <a:rPr lang="en-US" noProof="0" dirty="0" smtClean="0"/>
              <a:t> </a:t>
            </a:r>
            <a:r>
              <a:rPr lang="en-US" noProof="0" dirty="0"/>
              <a:t>(seminar room – </a:t>
            </a:r>
            <a:r>
              <a:rPr lang="en-US" noProof="0" dirty="0" smtClean="0"/>
              <a:t>check </a:t>
            </a:r>
            <a:r>
              <a:rPr lang="en-US" noProof="0" dirty="0"/>
              <a:t>schedule)</a:t>
            </a:r>
          </a:p>
          <a:p>
            <a:r>
              <a:rPr lang="en-US" noProof="0" dirty="0" smtClean="0"/>
              <a:t>Lab in library </a:t>
            </a:r>
            <a:r>
              <a:rPr lang="en-US" b="1" noProof="0" dirty="0" err="1" smtClean="0"/>
              <a:t>Mediathek</a:t>
            </a:r>
            <a:endParaRPr lang="en-US" noProof="0" dirty="0"/>
          </a:p>
          <a:p>
            <a:pPr>
              <a:buNone/>
            </a:pPr>
            <a:endParaRPr lang="en-US" noProof="0" dirty="0"/>
          </a:p>
        </p:txBody>
      </p:sp>
      <p:pic>
        <p:nvPicPr>
          <p:cNvPr id="1027" name="Picture 3" descr="F:\Desktop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847391"/>
            <a:ext cx="2736304" cy="2028639"/>
          </a:xfrm>
          <a:prstGeom prst="rect">
            <a:avLst/>
          </a:prstGeom>
          <a:noFill/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D6F1-0D8F-48EC-8C20-E2FE57433D89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en-US" noProof="0" dirty="0"/>
              <a:t>Wireless Internet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noProof="0" dirty="0"/>
              <a:t>On campus you can access the wireless LAN via „</a:t>
            </a:r>
            <a:r>
              <a:rPr lang="en-US" sz="2400" b="1" noProof="0" dirty="0" err="1"/>
              <a:t>hsx</a:t>
            </a:r>
            <a:r>
              <a:rPr lang="en-US" sz="2400" noProof="0" dirty="0"/>
              <a:t>“ cloud</a:t>
            </a:r>
          </a:p>
          <a:p>
            <a:pPr>
              <a:buNone/>
            </a:pPr>
            <a:endParaRPr lang="en-US" sz="2400" noProof="0" dirty="0"/>
          </a:p>
          <a:p>
            <a:pPr>
              <a:buNone/>
            </a:pPr>
            <a:endParaRPr lang="en-US" sz="2400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D6F1-0D8F-48EC-8C20-E2FE57433D89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5197747" y="2564904"/>
            <a:ext cx="383381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Unfortunatley</a:t>
            </a:r>
            <a:r>
              <a:rPr lang="en-US" sz="2000" dirty="0" smtClean="0"/>
              <a:t> the </a:t>
            </a:r>
            <a:r>
              <a:rPr lang="en-US" sz="2000" dirty="0"/>
              <a:t>installation guide is not available in English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Link : </a:t>
            </a:r>
            <a:r>
              <a:rPr lang="en-US" sz="2000" dirty="0">
                <a:hlinkClick r:id="rId3"/>
              </a:rPr>
              <a:t>https://e-campus.hs-pforzheim.de/services/it_helpdesk/downloads_fuer_studierende/</a:t>
            </a: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/>
              <a:t>Once„hsx</a:t>
            </a:r>
            <a:r>
              <a:rPr lang="en-US" sz="2000" dirty="0"/>
              <a:t>“ is installed it will connect automatically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/>
              <a:t>hsx</a:t>
            </a:r>
            <a:r>
              <a:rPr lang="en-US" sz="2000" dirty="0"/>
              <a:t> works with smartphones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username: </a:t>
            </a:r>
            <a:r>
              <a:rPr lang="en-US" sz="2000" dirty="0" err="1">
                <a:solidFill>
                  <a:srgbClr val="0070C0"/>
                </a:solidFill>
              </a:rPr>
              <a:t>fh</a:t>
            </a:r>
            <a:r>
              <a:rPr lang="en-US" sz="2000" dirty="0">
                <a:solidFill>
                  <a:srgbClr val="0070C0"/>
                </a:solidFill>
              </a:rPr>
              <a:t>\</a:t>
            </a:r>
            <a:r>
              <a:rPr lang="en-US" sz="2000" dirty="0" err="1">
                <a:solidFill>
                  <a:srgbClr val="0070C0"/>
                </a:solidFill>
              </a:rPr>
              <a:t>userid</a:t>
            </a:r>
            <a:endParaRPr lang="en-US" sz="2000" dirty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password: default password</a:t>
            </a:r>
          </a:p>
          <a:p>
            <a:endParaRPr lang="en-US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467946"/>
            <a:ext cx="1435224" cy="1435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185558"/>
            <a:ext cx="4424119" cy="413422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1043608" y="5877272"/>
            <a:ext cx="648072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en-US" noProof="0" dirty="0"/>
              <a:t>EDU-Roam Wireless Option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D6F1-0D8F-48EC-8C20-E2FE57433D89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5508104" y="2636912"/>
            <a:ext cx="34563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Follow similar step like the “</a:t>
            </a:r>
            <a:r>
              <a:rPr lang="en-US" sz="2000" dirty="0" err="1"/>
              <a:t>hsx</a:t>
            </a:r>
            <a:r>
              <a:rPr lang="en-US" sz="2000" dirty="0"/>
              <a:t>” guide.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installation guides are unfortunately not available in English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Note: if you use </a:t>
            </a:r>
            <a:r>
              <a:rPr lang="en-US" sz="2000" dirty="0" err="1"/>
              <a:t>E</a:t>
            </a:r>
            <a:r>
              <a:rPr lang="en-US" sz="2000" dirty="0" err="1" smtClean="0"/>
              <a:t>duroam</a:t>
            </a:r>
            <a:r>
              <a:rPr lang="en-US" sz="2000" dirty="0" smtClean="0"/>
              <a:t> on campus there might be restricted access due to safety reasons – better use it outside of campus</a:t>
            </a:r>
            <a:endParaRPr lang="en-US" sz="2000" dirty="0"/>
          </a:p>
        </p:txBody>
      </p:sp>
      <p:sp>
        <p:nvSpPr>
          <p:cNvPr id="5" name="Rechteck 4"/>
          <p:cNvSpPr/>
          <p:nvPr/>
        </p:nvSpPr>
        <p:spPr>
          <a:xfrm>
            <a:off x="825806" y="1423552"/>
            <a:ext cx="78574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eduroam</a:t>
            </a:r>
            <a:r>
              <a:rPr lang="en-US" sz="2400" dirty="0"/>
              <a:t> (education </a:t>
            </a:r>
            <a:r>
              <a:rPr lang="en-US" sz="2400" dirty="0" smtClean="0"/>
              <a:t>roaming)is an </a:t>
            </a:r>
            <a:r>
              <a:rPr lang="en-US" sz="2400" dirty="0"/>
              <a:t>international roaming service in higher education. It provides secure </a:t>
            </a:r>
            <a:r>
              <a:rPr lang="en-US" sz="2400" dirty="0" smtClean="0"/>
              <a:t>network. </a:t>
            </a:r>
            <a:r>
              <a:rPr lang="en-US" sz="2400" dirty="0"/>
              <a:t>access. </a:t>
            </a:r>
            <a:endParaRPr lang="de-DE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85558"/>
            <a:ext cx="4424119" cy="413422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115616" y="4797152"/>
            <a:ext cx="648072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48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864096"/>
          </a:xfrm>
        </p:spPr>
        <p:txBody>
          <a:bodyPr>
            <a:normAutofit/>
          </a:bodyPr>
          <a:lstStyle/>
          <a:p>
            <a:r>
              <a:rPr lang="en-US" noProof="0" dirty="0"/>
              <a:t>ISP Downloads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11560" y="2060848"/>
            <a:ext cx="835292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noProof="0" dirty="0"/>
              <a:t>Where do I find all presentations and documents from the introduction sessions?</a:t>
            </a:r>
          </a:p>
          <a:p>
            <a:r>
              <a:rPr lang="en-US" noProof="0" dirty="0"/>
              <a:t>Go to</a:t>
            </a:r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r>
              <a:rPr lang="en-US" noProof="0" dirty="0"/>
              <a:t>	 </a:t>
            </a:r>
            <a:r>
              <a:rPr lang="en-US" u="sng" noProof="0" dirty="0">
                <a:hlinkClick r:id="rId3"/>
              </a:rPr>
              <a:t>www.hs-pforzheim.de/isp/downloads</a:t>
            </a:r>
            <a:r>
              <a:rPr lang="en-US" noProof="0" dirty="0"/>
              <a:t> </a:t>
            </a:r>
            <a:r>
              <a:rPr lang="en-US" u="sng" noProof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noProof="0" dirty="0"/>
              <a:t> </a:t>
            </a:r>
          </a:p>
          <a:p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D6F1-0D8F-48EC-8C20-E2FE57433D89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en-US" noProof="0" dirty="0"/>
              <a:t>Wireless Internet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For a</a:t>
            </a:r>
            <a:r>
              <a:rPr lang="en-US" sz="2400" noProof="0" dirty="0" err="1" smtClean="0"/>
              <a:t>ccess</a:t>
            </a:r>
            <a:r>
              <a:rPr lang="en-US" sz="2400" noProof="0" dirty="0" smtClean="0"/>
              <a:t> </a:t>
            </a:r>
            <a:r>
              <a:rPr lang="en-US" sz="2400" noProof="0" dirty="0"/>
              <a:t>from </a:t>
            </a:r>
            <a:r>
              <a:rPr lang="en-US" sz="2400" noProof="0" dirty="0" smtClean="0"/>
              <a:t>you need </a:t>
            </a:r>
            <a:r>
              <a:rPr lang="en-US" sz="2400" noProof="0" dirty="0"/>
              <a:t>to download the </a:t>
            </a:r>
            <a:r>
              <a:rPr lang="en-US" sz="2400" b="1" noProof="0" dirty="0"/>
              <a:t>software</a:t>
            </a:r>
            <a:r>
              <a:rPr lang="en-US" sz="2400" noProof="0" dirty="0"/>
              <a:t> „Cisco VPN client“</a:t>
            </a:r>
          </a:p>
          <a:p>
            <a:pPr>
              <a:buNone/>
            </a:pPr>
            <a:endParaRPr lang="en-US" sz="2400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D6F1-0D8F-48EC-8C20-E2FE57433D89}" type="slidenum">
              <a:rPr lang="de-DE" smtClean="0"/>
              <a:pPr/>
              <a:t>20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237" y="2492896"/>
            <a:ext cx="6867525" cy="38766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411760" y="4149080"/>
            <a:ext cx="648072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72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en-US" noProof="0" dirty="0"/>
              <a:t>Wireless Internet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noProof="0" dirty="0"/>
              <a:t>Please proceed as advised in the VPN </a:t>
            </a:r>
            <a:r>
              <a:rPr lang="en-US" sz="2400" b="1" noProof="0" dirty="0"/>
              <a:t>installation guide</a:t>
            </a:r>
          </a:p>
          <a:p>
            <a:pPr>
              <a:buNone/>
            </a:pPr>
            <a:endParaRPr lang="en-US" sz="2400" noProof="0" dirty="0">
              <a:sym typeface="Wingdings" pitchFamily="2" charset="2"/>
            </a:endParaRPr>
          </a:p>
          <a:p>
            <a:pPr marL="0" indent="0">
              <a:buNone/>
            </a:pPr>
            <a:endParaRPr lang="en-US" sz="2400" noProof="0" dirty="0">
              <a:sym typeface="Wingdings" pitchFamily="2" charset="2"/>
            </a:endParaRPr>
          </a:p>
          <a:p>
            <a:pPr marL="0" indent="0">
              <a:buNone/>
            </a:pPr>
            <a:endParaRPr lang="en-US" sz="2400" noProof="0" dirty="0">
              <a:sym typeface="Wingdings" pitchFamily="2" charset="2"/>
            </a:endParaRPr>
          </a:p>
          <a:p>
            <a:pPr marL="0" indent="0">
              <a:buNone/>
            </a:pPr>
            <a:endParaRPr lang="en-US" sz="2400" noProof="0" dirty="0">
              <a:sym typeface="Wingdings" pitchFamily="2" charset="2"/>
            </a:endParaRPr>
          </a:p>
          <a:p>
            <a:pPr marL="0" indent="0">
              <a:buNone/>
            </a:pPr>
            <a:endParaRPr lang="en-US" sz="2400" noProof="0" dirty="0">
              <a:sym typeface="Wingdings" pitchFamily="2" charset="2"/>
            </a:endParaRPr>
          </a:p>
          <a:p>
            <a:pPr marL="0" indent="0">
              <a:buNone/>
            </a:pPr>
            <a:endParaRPr lang="en-US" sz="2400" noProof="0" dirty="0">
              <a:sym typeface="Wingdings" pitchFamily="2" charset="2"/>
            </a:endParaRPr>
          </a:p>
          <a:p>
            <a:pPr marL="0" indent="0">
              <a:buNone/>
            </a:pPr>
            <a:endParaRPr lang="en-US" sz="2400" noProof="0" dirty="0">
              <a:sym typeface="Wingdings" pitchFamily="2" charset="2"/>
            </a:endParaRPr>
          </a:p>
          <a:p>
            <a:pPr>
              <a:buNone/>
            </a:pPr>
            <a:endParaRPr lang="en-US" sz="2400" noProof="0" dirty="0"/>
          </a:p>
          <a:p>
            <a:pPr>
              <a:buNone/>
            </a:pPr>
            <a:endParaRPr lang="en-US" sz="2400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D6F1-0D8F-48EC-8C20-E2FE57433D89}" type="slidenum">
              <a:rPr lang="de-DE" smtClean="0"/>
              <a:pPr/>
              <a:t>21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78" y="2066354"/>
            <a:ext cx="7964762" cy="434111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267744" y="5517232"/>
            <a:ext cx="648072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en-US" noProof="0" dirty="0"/>
              <a:t>VPN client – login screen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95536" y="1772816"/>
            <a:ext cx="843528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400" noProof="0" dirty="0">
              <a:sym typeface="Wingdings" pitchFamily="2" charset="2"/>
            </a:endParaRPr>
          </a:p>
          <a:p>
            <a:pPr>
              <a:buNone/>
            </a:pPr>
            <a:endParaRPr lang="en-US" sz="2400" noProof="0" dirty="0">
              <a:sym typeface="Wingdings" pitchFamily="2" charset="2"/>
            </a:endParaRPr>
          </a:p>
          <a:p>
            <a:pPr>
              <a:buNone/>
            </a:pPr>
            <a:endParaRPr lang="en-US" sz="2400" noProof="0" dirty="0">
              <a:sym typeface="Wingdings" pitchFamily="2" charset="2"/>
            </a:endParaRPr>
          </a:p>
          <a:p>
            <a:pPr marL="0" indent="0">
              <a:buNone/>
            </a:pPr>
            <a:endParaRPr lang="en-US" sz="2400" noProof="0" dirty="0">
              <a:sym typeface="Wingdings" pitchFamily="2" charset="2"/>
            </a:endParaRPr>
          </a:p>
          <a:p>
            <a:pPr marL="0" indent="0">
              <a:buNone/>
            </a:pPr>
            <a:endParaRPr lang="en-US" sz="2400" noProof="0" dirty="0">
              <a:sym typeface="Wingdings" pitchFamily="2" charset="2"/>
            </a:endParaRPr>
          </a:p>
          <a:p>
            <a:pPr marL="0" indent="0">
              <a:buNone/>
            </a:pPr>
            <a:endParaRPr lang="en-US" sz="2400" noProof="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400" noProof="0" dirty="0" smtClean="0">
                <a:solidFill>
                  <a:srgbClr val="0070C0"/>
                </a:solidFill>
                <a:sym typeface="Wingdings" pitchFamily="2" charset="2"/>
              </a:rPr>
              <a:t>Note</a:t>
            </a:r>
            <a:r>
              <a:rPr lang="en-US" sz="2400" noProof="0" dirty="0">
                <a:solidFill>
                  <a:srgbClr val="0070C0"/>
                </a:solidFill>
                <a:sym typeface="Wingdings" pitchFamily="2" charset="2"/>
              </a:rPr>
              <a:t>: </a:t>
            </a:r>
          </a:p>
          <a:p>
            <a:pPr marL="0" indent="0">
              <a:buNone/>
            </a:pPr>
            <a:r>
              <a:rPr lang="en-US" sz="2400" noProof="0" dirty="0">
                <a:solidFill>
                  <a:srgbClr val="0070C0"/>
                </a:solidFill>
                <a:sym typeface="Wingdings" pitchFamily="2" charset="2"/>
              </a:rPr>
              <a:t>If you log in with the VPN client outside of campus, you‘ll be able to use your personal </a:t>
            </a:r>
            <a:r>
              <a:rPr lang="en-US" sz="2400" noProof="0" dirty="0" smtClean="0">
                <a:solidFill>
                  <a:srgbClr val="0070C0"/>
                </a:solidFill>
                <a:sym typeface="Wingdings" pitchFamily="2" charset="2"/>
              </a:rPr>
              <a:t>University </a:t>
            </a:r>
            <a:r>
              <a:rPr lang="en-US" sz="2400" noProof="0" dirty="0">
                <a:solidFill>
                  <a:srgbClr val="0070C0"/>
                </a:solidFill>
                <a:sym typeface="Wingdings" pitchFamily="2" charset="2"/>
              </a:rPr>
              <a:t>Pforzheim network drive.</a:t>
            </a:r>
          </a:p>
          <a:p>
            <a:pPr marL="0" indent="0">
              <a:buNone/>
            </a:pPr>
            <a:endParaRPr lang="en-US" sz="2400" noProof="0" dirty="0">
              <a:sym typeface="Wingdings" pitchFamily="2" charset="2"/>
            </a:endParaRPr>
          </a:p>
          <a:p>
            <a:pPr>
              <a:buNone/>
            </a:pPr>
            <a:endParaRPr lang="en-US" sz="2400" noProof="0" dirty="0"/>
          </a:p>
          <a:p>
            <a:pPr>
              <a:buNone/>
            </a:pPr>
            <a:endParaRPr lang="en-US" sz="2400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D6F1-0D8F-48EC-8C20-E2FE57433D89}" type="slidenum">
              <a:rPr lang="de-DE" smtClean="0"/>
              <a:pPr/>
              <a:t>22</a:t>
            </a:fld>
            <a:endParaRPr lang="de-DE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3748" y="2287239"/>
            <a:ext cx="648072" cy="78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 descr="Unbenan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1772816"/>
            <a:ext cx="4761334" cy="2022837"/>
          </a:xfrm>
          <a:prstGeom prst="rect">
            <a:avLst/>
          </a:prstGeom>
        </p:spPr>
      </p:pic>
      <p:cxnSp>
        <p:nvCxnSpPr>
          <p:cNvPr id="10" name="Gerade Verbindung mit Pfeil 9"/>
          <p:cNvCxnSpPr/>
          <p:nvPr/>
        </p:nvCxnSpPr>
        <p:spPr>
          <a:xfrm>
            <a:off x="3059832" y="2348880"/>
            <a:ext cx="1872208" cy="288032"/>
          </a:xfrm>
          <a:prstGeom prst="straightConnector1">
            <a:avLst/>
          </a:prstGeom>
          <a:ln w="254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2699792" y="3068960"/>
            <a:ext cx="2232248" cy="72008"/>
          </a:xfrm>
          <a:prstGeom prst="straightConnector1">
            <a:avLst/>
          </a:prstGeom>
          <a:ln w="254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9"/>
          <p:cNvSpPr>
            <a:spLocks noChangeArrowheads="1"/>
          </p:cNvSpPr>
          <p:nvPr/>
        </p:nvSpPr>
        <p:spPr bwMode="auto">
          <a:xfrm>
            <a:off x="179512" y="2132856"/>
            <a:ext cx="3162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login</a:t>
            </a:r>
            <a:r>
              <a:rPr lang="de-DE" dirty="0"/>
              <a:t>: </a:t>
            </a:r>
            <a:r>
              <a:rPr lang="de-DE" dirty="0" err="1" smtClean="0">
                <a:solidFill>
                  <a:srgbClr val="0070C0"/>
                </a:solidFill>
              </a:rPr>
              <a:t>userid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3" name="Rechteck 9"/>
          <p:cNvSpPr>
            <a:spLocks noChangeArrowheads="1"/>
          </p:cNvSpPr>
          <p:nvPr/>
        </p:nvSpPr>
        <p:spPr bwMode="auto">
          <a:xfrm>
            <a:off x="179512" y="2996952"/>
            <a:ext cx="3162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/>
              <a:t>Personal </a:t>
            </a:r>
            <a:r>
              <a:rPr lang="de-DE" dirty="0" err="1"/>
              <a:t>password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en-US" noProof="0" dirty="0"/>
              <a:t>Multifunction Printer (+ Copier)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en-US" sz="2400" b="1" noProof="0" dirty="0">
              <a:solidFill>
                <a:srgbClr val="C00000"/>
              </a:solidFill>
            </a:endParaRPr>
          </a:p>
          <a:p>
            <a:pPr marL="514350" indent="-514350">
              <a:buNone/>
            </a:pPr>
            <a:r>
              <a:rPr lang="en-US" sz="2400" b="1" noProof="0" dirty="0">
                <a:solidFill>
                  <a:srgbClr val="C00000"/>
                </a:solidFill>
              </a:rPr>
              <a:t>First usage to initialize printing (and your student ID)</a:t>
            </a:r>
            <a:endParaRPr lang="en-US" sz="2400" b="1" noProof="0" dirty="0">
              <a:solidFill>
                <a:srgbClr val="FF0000"/>
              </a:solidFill>
            </a:endParaRPr>
          </a:p>
          <a:p>
            <a:pPr marL="514350" indent="-514350"/>
            <a:r>
              <a:rPr lang="en-US" sz="2400" noProof="0" dirty="0"/>
              <a:t>only possible if you have already activated your user account (previous slides) and changed password</a:t>
            </a:r>
            <a:endParaRPr lang="en-US" sz="2400" b="1" noProof="0" dirty="0"/>
          </a:p>
          <a:p>
            <a:pPr marL="514350" indent="-514350"/>
            <a:r>
              <a:rPr lang="en-US" sz="2400" noProof="0" dirty="0"/>
              <a:t>Go to one of the </a:t>
            </a:r>
            <a:r>
              <a:rPr lang="en-US" sz="2400" noProof="0" dirty="0" smtClean="0"/>
              <a:t>multifunction </a:t>
            </a:r>
            <a:r>
              <a:rPr lang="en-US" sz="2400" noProof="0" dirty="0"/>
              <a:t>print/copy machines</a:t>
            </a:r>
          </a:p>
          <a:p>
            <a:pPr marL="514350" indent="-514350"/>
            <a:r>
              <a:rPr lang="en-US" sz="2400" noProof="0" dirty="0"/>
              <a:t>Put your student ID on card reader </a:t>
            </a:r>
          </a:p>
          <a:p>
            <a:pPr marL="514350" indent="-514350"/>
            <a:r>
              <a:rPr lang="en-US" sz="2400" noProof="0" dirty="0"/>
              <a:t>You will see this screen      </a:t>
            </a:r>
          </a:p>
          <a:p>
            <a:pPr marL="514350" indent="-514350"/>
            <a:r>
              <a:rPr lang="en-US" sz="2400" noProof="0" dirty="0"/>
              <a:t>Enter your user ID and new </a:t>
            </a:r>
          </a:p>
          <a:p>
            <a:pPr marL="534988" indent="-534988">
              <a:buNone/>
            </a:pPr>
            <a:r>
              <a:rPr lang="en-US" sz="2400" noProof="0" dirty="0"/>
              <a:t>	personal PW</a:t>
            </a:r>
          </a:p>
          <a:p>
            <a:pPr marL="514350" indent="-514350">
              <a:buNone/>
            </a:pPr>
            <a:endParaRPr lang="en-US" sz="2400" noProof="0" dirty="0"/>
          </a:p>
          <a:p>
            <a:pPr marL="514350" indent="-514350"/>
            <a:endParaRPr lang="en-US" sz="2400" noProof="0" dirty="0"/>
          </a:p>
        </p:txBody>
      </p:sp>
      <p:sp>
        <p:nvSpPr>
          <p:cNvPr id="4" name="Rechteck 3"/>
          <p:cNvSpPr>
            <a:spLocks noChangeArrowheads="1"/>
          </p:cNvSpPr>
          <p:nvPr/>
        </p:nvSpPr>
        <p:spPr bwMode="auto">
          <a:xfrm>
            <a:off x="6357938" y="4100513"/>
            <a:ext cx="18573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1400" dirty="0"/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D6F1-0D8F-48EC-8C20-E2FE57433D89}" type="slidenum">
              <a:rPr lang="de-DE" smtClean="0"/>
              <a:pPr/>
              <a:t>23</a:t>
            </a:fld>
            <a:endParaRPr lang="de-D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77072"/>
            <a:ext cx="3888432" cy="267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en-US" noProof="0" dirty="0"/>
              <a:t>Multifunction Printer (+ Copier)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556792"/>
            <a:ext cx="5818386" cy="4525963"/>
          </a:xfrm>
        </p:spPr>
        <p:txBody>
          <a:bodyPr>
            <a:normAutofit lnSpcReduction="10000"/>
          </a:bodyPr>
          <a:lstStyle/>
          <a:p>
            <a:pPr marL="514350" indent="-514350"/>
            <a:endParaRPr lang="en-US" sz="2400" noProof="0" dirty="0"/>
          </a:p>
          <a:p>
            <a:pPr marL="514350" indent="-514350"/>
            <a:r>
              <a:rPr lang="en-US" sz="2400" noProof="0" dirty="0"/>
              <a:t>For the next logins, no identification except the </a:t>
            </a:r>
            <a:r>
              <a:rPr lang="en-US" sz="2400" b="1" noProof="0" dirty="0"/>
              <a:t>scan of ID card</a:t>
            </a:r>
            <a:r>
              <a:rPr lang="en-US" sz="2400" noProof="0" dirty="0"/>
              <a:t> is necessary</a:t>
            </a:r>
          </a:p>
          <a:p>
            <a:pPr marL="514350" indent="-514350"/>
            <a:r>
              <a:rPr lang="en-US" sz="2400" noProof="0" dirty="0"/>
              <a:t>Never forget to </a:t>
            </a:r>
            <a:r>
              <a:rPr lang="en-US" sz="2400" b="1" noProof="0" dirty="0"/>
              <a:t>log out </a:t>
            </a:r>
            <a:r>
              <a:rPr lang="en-US" sz="2400" noProof="0" dirty="0"/>
              <a:t>(logout button or put ID on card reader again)</a:t>
            </a:r>
          </a:p>
          <a:p>
            <a:pPr marL="514350" indent="-514350">
              <a:buNone/>
            </a:pPr>
            <a:endParaRPr lang="en-US" sz="2400" noProof="0" dirty="0"/>
          </a:p>
          <a:p>
            <a:pPr marL="514350" indent="-514350">
              <a:buNone/>
            </a:pPr>
            <a:r>
              <a:rPr lang="en-US" sz="2400" noProof="0" dirty="0"/>
              <a:t>To print you need to </a:t>
            </a:r>
            <a:r>
              <a:rPr lang="en-US" sz="2400" b="1" dirty="0" smtClean="0"/>
              <a:t>charge</a:t>
            </a:r>
            <a:r>
              <a:rPr lang="en-US" sz="2400" b="1" noProof="0" dirty="0" smtClean="0"/>
              <a:t> </a:t>
            </a:r>
            <a:r>
              <a:rPr lang="en-US" sz="2400" b="1" noProof="0" dirty="0"/>
              <a:t>your card with money </a:t>
            </a:r>
            <a:r>
              <a:rPr lang="en-US" sz="2400" noProof="0" dirty="0"/>
              <a:t>at the </a:t>
            </a:r>
            <a:r>
              <a:rPr lang="en-US" sz="2400" b="1" noProof="0" dirty="0"/>
              <a:t>white terminals </a:t>
            </a:r>
            <a:r>
              <a:rPr lang="en-US" sz="2400" noProof="0" dirty="0"/>
              <a:t>in W1 building – 1st floor (opposite to student initiative)</a:t>
            </a:r>
          </a:p>
          <a:p>
            <a:pPr marL="914400" lvl="1" indent="-514350">
              <a:buNone/>
            </a:pPr>
            <a:r>
              <a:rPr lang="en-US" sz="2400" noProof="0" dirty="0">
                <a:sym typeface="Wingdings" pitchFamily="2" charset="2"/>
              </a:rPr>
              <a:t> </a:t>
            </a:r>
            <a:r>
              <a:rPr lang="en-US" sz="2400" noProof="0" dirty="0"/>
              <a:t>Prices for A4: 3 cent b/w and 10 cent color per copy</a:t>
            </a:r>
            <a:endParaRPr lang="en-US" sz="2000" noProof="0" dirty="0"/>
          </a:p>
          <a:p>
            <a:pPr marL="514350" indent="-514350">
              <a:buNone/>
            </a:pPr>
            <a:endParaRPr lang="en-US" sz="2400" noProof="0" dirty="0"/>
          </a:p>
          <a:p>
            <a:pPr marL="0" indent="0">
              <a:buNone/>
            </a:pPr>
            <a:endParaRPr lang="en-US" sz="2400" noProof="0" dirty="0"/>
          </a:p>
        </p:txBody>
      </p:sp>
      <p:sp>
        <p:nvSpPr>
          <p:cNvPr id="4" name="Rechteck 3"/>
          <p:cNvSpPr>
            <a:spLocks noChangeArrowheads="1"/>
          </p:cNvSpPr>
          <p:nvPr/>
        </p:nvSpPr>
        <p:spPr bwMode="auto">
          <a:xfrm>
            <a:off x="6357938" y="4100513"/>
            <a:ext cx="18573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1400" dirty="0"/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D6F1-0D8F-48EC-8C20-E2FE57433D89}" type="slidenum">
              <a:rPr lang="de-DE" smtClean="0"/>
              <a:pPr/>
              <a:t>24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573016"/>
            <a:ext cx="1995686" cy="2660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528" y="4149080"/>
            <a:ext cx="3385412" cy="213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85190"/>
            <a:ext cx="4189551" cy="265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US" noProof="0" dirty="0"/>
              <a:t>Instructions</a:t>
            </a:r>
          </a:p>
        </p:txBody>
      </p:sp>
      <p:cxnSp>
        <p:nvCxnSpPr>
          <p:cNvPr id="17" name="Gerade Verbindung mit Pfeil 16"/>
          <p:cNvCxnSpPr/>
          <p:nvPr/>
        </p:nvCxnSpPr>
        <p:spPr>
          <a:xfrm flipH="1">
            <a:off x="6876256" y="3933056"/>
            <a:ext cx="864096" cy="122413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hteck 12"/>
          <p:cNvSpPr>
            <a:spLocks noChangeArrowheads="1"/>
          </p:cNvSpPr>
          <p:nvPr/>
        </p:nvSpPr>
        <p:spPr bwMode="auto">
          <a:xfrm>
            <a:off x="4585087" y="1628800"/>
            <a:ext cx="1583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err="1"/>
              <a:t>card</a:t>
            </a:r>
            <a:r>
              <a:rPr lang="de-DE" dirty="0"/>
              <a:t> </a:t>
            </a:r>
            <a:r>
              <a:rPr lang="de-DE" dirty="0" err="1"/>
              <a:t>reader</a:t>
            </a:r>
            <a:r>
              <a:rPr lang="de-DE" dirty="0"/>
              <a:t> </a:t>
            </a:r>
            <a:r>
              <a:rPr lang="de-DE" dirty="0" err="1"/>
              <a:t>for</a:t>
            </a:r>
            <a:endParaRPr lang="de-DE" dirty="0"/>
          </a:p>
          <a:p>
            <a:r>
              <a:rPr lang="de-DE" dirty="0" err="1"/>
              <a:t>student</a:t>
            </a:r>
            <a:r>
              <a:rPr lang="de-DE" dirty="0"/>
              <a:t> ID</a:t>
            </a:r>
          </a:p>
        </p:txBody>
      </p:sp>
      <p:sp>
        <p:nvSpPr>
          <p:cNvPr id="20" name="Rechteck 14"/>
          <p:cNvSpPr>
            <a:spLocks noChangeArrowheads="1"/>
          </p:cNvSpPr>
          <p:nvPr/>
        </p:nvSpPr>
        <p:spPr bwMode="auto">
          <a:xfrm>
            <a:off x="7740352" y="3501008"/>
            <a:ext cx="1146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err="1"/>
              <a:t>input</a:t>
            </a:r>
            <a:r>
              <a:rPr lang="de-DE" dirty="0"/>
              <a:t> </a:t>
            </a:r>
            <a:r>
              <a:rPr lang="de-DE" dirty="0" err="1"/>
              <a:t>field</a:t>
            </a:r>
            <a:endParaRPr lang="de-DE" dirty="0"/>
          </a:p>
        </p:txBody>
      </p:sp>
      <p:cxnSp>
        <p:nvCxnSpPr>
          <p:cNvPr id="21" name="Gerade Verbindung mit Pfeil 20"/>
          <p:cNvCxnSpPr/>
          <p:nvPr/>
        </p:nvCxnSpPr>
        <p:spPr>
          <a:xfrm flipV="1">
            <a:off x="3755068" y="5517232"/>
            <a:ext cx="1621999" cy="85313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Rechteck 18"/>
          <p:cNvSpPr>
            <a:spLocks noChangeArrowheads="1"/>
          </p:cNvSpPr>
          <p:nvPr/>
        </p:nvSpPr>
        <p:spPr bwMode="auto">
          <a:xfrm>
            <a:off x="2773711" y="6398801"/>
            <a:ext cx="1441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err="1"/>
              <a:t>touchscreen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D6F1-0D8F-48EC-8C20-E2FE57433D89}" type="slidenum">
              <a:rPr lang="de-DE" smtClean="0"/>
              <a:pPr/>
              <a:t>25</a:t>
            </a:fld>
            <a:endParaRPr lang="de-DE"/>
          </a:p>
        </p:txBody>
      </p:sp>
      <p:cxnSp>
        <p:nvCxnSpPr>
          <p:cNvPr id="25" name="Gerade Verbindung mit Pfeil 24"/>
          <p:cNvCxnSpPr/>
          <p:nvPr/>
        </p:nvCxnSpPr>
        <p:spPr>
          <a:xfrm flipH="1">
            <a:off x="1403648" y="1951965"/>
            <a:ext cx="3047918" cy="78353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36712"/>
            <a:ext cx="2751734" cy="243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94" y="1042923"/>
            <a:ext cx="5333328" cy="36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1428750" y="5072063"/>
            <a:ext cx="67812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select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main</a:t>
            </a:r>
            <a:r>
              <a:rPr lang="de-DE" dirty="0"/>
              <a:t> </a:t>
            </a:r>
            <a:r>
              <a:rPr lang="de-DE" dirty="0" err="1"/>
              <a:t>functions</a:t>
            </a:r>
            <a:r>
              <a:rPr lang="de-DE" dirty="0"/>
              <a:t>:</a:t>
            </a:r>
          </a:p>
          <a:p>
            <a:r>
              <a:rPr lang="de-DE" dirty="0"/>
              <a:t>„Kopie“ </a:t>
            </a:r>
            <a:r>
              <a:rPr lang="de-DE" dirty="0" err="1"/>
              <a:t>means</a:t>
            </a:r>
            <a:r>
              <a:rPr lang="de-DE" dirty="0"/>
              <a:t> </a:t>
            </a:r>
            <a:r>
              <a:rPr lang="de-DE" b="1" dirty="0" err="1"/>
              <a:t>copy</a:t>
            </a:r>
            <a:r>
              <a:rPr lang="de-DE" dirty="0"/>
              <a:t> (</a:t>
            </a:r>
            <a:r>
              <a:rPr lang="de-DE" dirty="0" err="1"/>
              <a:t>default</a:t>
            </a:r>
            <a:r>
              <a:rPr lang="de-DE" dirty="0"/>
              <a:t> </a:t>
            </a:r>
            <a:r>
              <a:rPr lang="de-DE" dirty="0" err="1"/>
              <a:t>function</a:t>
            </a:r>
            <a:r>
              <a:rPr lang="de-DE" dirty="0"/>
              <a:t>)</a:t>
            </a:r>
          </a:p>
          <a:p>
            <a:r>
              <a:rPr lang="de-DE" dirty="0"/>
              <a:t>„Senden“ </a:t>
            </a:r>
            <a:r>
              <a:rPr lang="de-DE" dirty="0" err="1"/>
              <a:t>means</a:t>
            </a:r>
            <a:r>
              <a:rPr lang="de-DE" dirty="0"/>
              <a:t> </a:t>
            </a:r>
            <a:r>
              <a:rPr lang="de-DE" b="1" dirty="0" err="1"/>
              <a:t>scanning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sending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webmail</a:t>
            </a:r>
            <a:r>
              <a:rPr lang="de-DE" dirty="0"/>
              <a:t> </a:t>
            </a:r>
            <a:r>
              <a:rPr lang="de-DE" dirty="0" err="1"/>
              <a:t>account</a:t>
            </a:r>
            <a:endParaRPr lang="de-DE" dirty="0"/>
          </a:p>
          <a:p>
            <a:r>
              <a:rPr lang="en-US" dirty="0" smtClean="0"/>
              <a:t>„—&gt;“</a:t>
            </a:r>
            <a:r>
              <a:rPr lang="en-US" dirty="0"/>
              <a:t> and the arrow opens printing (from account or USB flash drive)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7596336" y="3212976"/>
            <a:ext cx="6136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err="1"/>
              <a:t>start</a:t>
            </a:r>
            <a:endParaRPr lang="de-DE" dirty="0"/>
          </a:p>
        </p:txBody>
      </p:sp>
      <p:cxnSp>
        <p:nvCxnSpPr>
          <p:cNvPr id="7" name="Gerade Verbindung mit Pfeil 6"/>
          <p:cNvCxnSpPr/>
          <p:nvPr/>
        </p:nvCxnSpPr>
        <p:spPr>
          <a:xfrm flipH="1">
            <a:off x="5148064" y="3429000"/>
            <a:ext cx="2427734" cy="279759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flipH="1" flipV="1">
            <a:off x="2108200" y="2319867"/>
            <a:ext cx="605222" cy="275219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H="1">
            <a:off x="5292080" y="1988840"/>
            <a:ext cx="1296144" cy="7086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chteck 12"/>
          <p:cNvSpPr>
            <a:spLocks noChangeArrowheads="1"/>
          </p:cNvSpPr>
          <p:nvPr/>
        </p:nvSpPr>
        <p:spPr bwMode="auto">
          <a:xfrm>
            <a:off x="6804248" y="1593666"/>
            <a:ext cx="925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err="1"/>
              <a:t>standby</a:t>
            </a:r>
            <a:endParaRPr lang="de-DE" dirty="0"/>
          </a:p>
          <a:p>
            <a:r>
              <a:rPr lang="de-DE" dirty="0"/>
              <a:t>on-off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D6F1-0D8F-48EC-8C20-E2FE57433D89}" type="slidenum">
              <a:rPr lang="de-DE" smtClean="0"/>
              <a:pPr/>
              <a:t>26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D6F1-0D8F-48EC-8C20-E2FE57433D89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539552" y="90872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Screen at </a:t>
            </a:r>
            <a:r>
              <a:rPr lang="de-DE" sz="2800" dirty="0" err="1"/>
              <a:t>new</a:t>
            </a:r>
            <a:r>
              <a:rPr lang="de-DE" sz="2800" dirty="0"/>
              <a:t> </a:t>
            </a:r>
            <a:r>
              <a:rPr lang="de-DE" sz="2800" dirty="0" err="1" smtClean="0"/>
              <a:t>multifunction</a:t>
            </a:r>
            <a:r>
              <a:rPr lang="de-DE" sz="2800" dirty="0" smtClean="0"/>
              <a:t> </a:t>
            </a:r>
            <a:r>
              <a:rPr lang="de-DE" sz="2800" dirty="0" err="1"/>
              <a:t>printer</a:t>
            </a:r>
            <a:r>
              <a:rPr lang="de-DE" sz="2800" dirty="0"/>
              <a:t> (Canon)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1794" y="1628800"/>
            <a:ext cx="5876854" cy="44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uppieren 6"/>
          <p:cNvGrpSpPr/>
          <p:nvPr/>
        </p:nvGrpSpPr>
        <p:grpSpPr>
          <a:xfrm>
            <a:off x="2800876" y="4581128"/>
            <a:ext cx="1093812" cy="491859"/>
            <a:chOff x="2800876" y="4603742"/>
            <a:chExt cx="1093812" cy="491859"/>
          </a:xfrm>
        </p:grpSpPr>
        <p:cxnSp>
          <p:nvCxnSpPr>
            <p:cNvPr id="20" name="Gerade Verbindung mit Pfeil 19"/>
            <p:cNvCxnSpPr/>
            <p:nvPr/>
          </p:nvCxnSpPr>
          <p:spPr>
            <a:xfrm flipH="1" flipV="1">
              <a:off x="2800876" y="4603742"/>
              <a:ext cx="785324" cy="481442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feld 20"/>
            <p:cNvSpPr txBox="1"/>
            <p:nvPr/>
          </p:nvSpPr>
          <p:spPr>
            <a:xfrm>
              <a:off x="2886576" y="4818602"/>
              <a:ext cx="1008112" cy="27699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dirty="0" err="1">
                  <a:solidFill>
                    <a:srgbClr val="FF0000"/>
                  </a:solidFill>
                </a:rPr>
                <a:t>copy</a:t>
              </a:r>
              <a:endParaRPr lang="de-DE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4103948" y="4549131"/>
            <a:ext cx="1008112" cy="531698"/>
            <a:chOff x="4103948" y="4563903"/>
            <a:chExt cx="1008112" cy="53169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3948" y="4563903"/>
              <a:ext cx="612068" cy="485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feld 14"/>
            <p:cNvSpPr txBox="1"/>
            <p:nvPr/>
          </p:nvSpPr>
          <p:spPr>
            <a:xfrm>
              <a:off x="4103948" y="4818602"/>
              <a:ext cx="1008112" cy="27699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dirty="0" err="1">
                  <a:solidFill>
                    <a:srgbClr val="FF0000"/>
                  </a:solidFill>
                </a:rPr>
                <a:t>scan</a:t>
              </a:r>
              <a:endParaRPr lang="de-DE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5226274" y="4549131"/>
            <a:ext cx="908299" cy="731136"/>
            <a:chOff x="5226274" y="4549131"/>
            <a:chExt cx="908299" cy="731136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6274" y="4549131"/>
              <a:ext cx="785886" cy="623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feld 12"/>
            <p:cNvSpPr txBox="1"/>
            <p:nvPr/>
          </p:nvSpPr>
          <p:spPr>
            <a:xfrm>
              <a:off x="5414493" y="4818602"/>
              <a:ext cx="720080" cy="46166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rgbClr val="FF0000"/>
                  </a:solidFill>
                </a:rPr>
                <a:t>Print via PC </a:t>
              </a:r>
              <a:endParaRPr lang="de-DE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6372200" y="4549131"/>
            <a:ext cx="847786" cy="877741"/>
            <a:chOff x="8044694" y="4603742"/>
            <a:chExt cx="847786" cy="877741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4694" y="4603742"/>
              <a:ext cx="628650" cy="554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feld 18"/>
            <p:cNvSpPr txBox="1"/>
            <p:nvPr/>
          </p:nvSpPr>
          <p:spPr>
            <a:xfrm>
              <a:off x="8172400" y="4835152"/>
              <a:ext cx="720080" cy="64633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rgbClr val="FF0000"/>
                  </a:solidFill>
                </a:rPr>
                <a:t>Print via </a:t>
              </a:r>
              <a:r>
                <a:rPr lang="de-DE" sz="1200" dirty="0" err="1" smtClean="0">
                  <a:solidFill>
                    <a:srgbClr val="FF0000"/>
                  </a:solidFill>
                </a:rPr>
                <a:t>flash</a:t>
              </a:r>
              <a:r>
                <a:rPr lang="de-DE" sz="1200" dirty="0" smtClean="0">
                  <a:solidFill>
                    <a:srgbClr val="FF0000"/>
                  </a:solidFill>
                </a:rPr>
                <a:t> </a:t>
              </a:r>
              <a:r>
                <a:rPr lang="de-DE" sz="1200" dirty="0" err="1" smtClean="0">
                  <a:solidFill>
                    <a:srgbClr val="FF0000"/>
                  </a:solidFill>
                </a:rPr>
                <a:t>drive</a:t>
              </a:r>
              <a:r>
                <a:rPr lang="de-DE" sz="1200" dirty="0" smtClean="0">
                  <a:solidFill>
                    <a:srgbClr val="FF0000"/>
                  </a:solidFill>
                </a:rPr>
                <a:t> </a:t>
              </a:r>
              <a:endParaRPr lang="de-DE" sz="1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628800"/>
            <a:ext cx="5318323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Gerade Verbindung mit Pfeil 9"/>
          <p:cNvCxnSpPr/>
          <p:nvPr/>
        </p:nvCxnSpPr>
        <p:spPr>
          <a:xfrm rot="5400000" flipH="1" flipV="1">
            <a:off x="467544" y="4653136"/>
            <a:ext cx="2880319" cy="1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13" idx="1"/>
          </p:cNvCxnSpPr>
          <p:nvPr/>
        </p:nvCxnSpPr>
        <p:spPr>
          <a:xfrm flipH="1" flipV="1">
            <a:off x="2643189" y="2225421"/>
            <a:ext cx="3286124" cy="398979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chteck 9"/>
          <p:cNvSpPr>
            <a:spLocks noChangeArrowheads="1"/>
          </p:cNvSpPr>
          <p:nvPr/>
        </p:nvSpPr>
        <p:spPr bwMode="auto">
          <a:xfrm>
            <a:off x="5929313" y="2439734"/>
            <a:ext cx="2956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/>
              <a:t>Select „Scannen und Senden“</a:t>
            </a:r>
          </a:p>
        </p:txBody>
      </p:sp>
      <p:sp>
        <p:nvSpPr>
          <p:cNvPr id="21" name="Rechteck 10"/>
          <p:cNvSpPr>
            <a:spLocks noChangeArrowheads="1"/>
          </p:cNvSpPr>
          <p:nvPr/>
        </p:nvSpPr>
        <p:spPr bwMode="auto">
          <a:xfrm>
            <a:off x="467544" y="6093296"/>
            <a:ext cx="77073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/>
              <a:t>Scan </a:t>
            </a:r>
            <a:r>
              <a:rPr lang="de-DE" dirty="0" err="1"/>
              <a:t>and</a:t>
            </a:r>
            <a:r>
              <a:rPr lang="de-DE" dirty="0"/>
              <a:t> Send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email </a:t>
            </a:r>
            <a:r>
              <a:rPr lang="de-DE" dirty="0" err="1"/>
              <a:t>adress</a:t>
            </a:r>
            <a:r>
              <a:rPr lang="de-DE" dirty="0"/>
              <a:t> (Email an mich) (</a:t>
            </a:r>
            <a:r>
              <a:rPr lang="de-DE" dirty="0">
                <a:hlinkClick r:id="rId3"/>
              </a:rPr>
              <a:t>xxxyyyzz@hs-pforzheim.de</a:t>
            </a:r>
            <a:r>
              <a:rPr lang="de-DE" dirty="0"/>
              <a:t> )</a:t>
            </a:r>
          </a:p>
          <a:p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hs-pforzheim</a:t>
            </a:r>
            <a:r>
              <a:rPr lang="de-DE" dirty="0"/>
              <a:t> </a:t>
            </a:r>
            <a:r>
              <a:rPr lang="de-DE" dirty="0" err="1"/>
              <a:t>webmail</a:t>
            </a:r>
            <a:r>
              <a:rPr lang="de-DE" dirty="0"/>
              <a:t> </a:t>
            </a:r>
            <a:r>
              <a:rPr lang="de-DE" dirty="0" err="1"/>
              <a:t>account</a:t>
            </a:r>
            <a:r>
              <a:rPr lang="de-DE" dirty="0"/>
              <a:t> </a:t>
            </a:r>
            <a:r>
              <a:rPr lang="de-DE" dirty="0" err="1"/>
              <a:t>possible</a:t>
            </a:r>
            <a:r>
              <a:rPr lang="de-DE" dirty="0"/>
              <a:t>!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539552" y="90872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How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SCAN </a:t>
            </a:r>
            <a:r>
              <a:rPr lang="de-DE" sz="2800" dirty="0" err="1"/>
              <a:t>and</a:t>
            </a:r>
            <a:r>
              <a:rPr lang="de-DE" sz="2800" dirty="0"/>
              <a:t> send </a:t>
            </a:r>
            <a:r>
              <a:rPr lang="de-DE" sz="2800" dirty="0" err="1"/>
              <a:t>document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email </a:t>
            </a:r>
            <a:r>
              <a:rPr lang="de-DE" sz="2800" dirty="0" err="1"/>
              <a:t>or</a:t>
            </a:r>
            <a:r>
              <a:rPr lang="de-DE" sz="2800" dirty="0"/>
              <a:t> </a:t>
            </a:r>
            <a:r>
              <a:rPr lang="de-DE" sz="2800" dirty="0" err="1"/>
              <a:t>folder</a:t>
            </a:r>
            <a:endParaRPr lang="de-DE" sz="2800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D6F1-0D8F-48EC-8C20-E2FE57433D89}" type="slidenum">
              <a:rPr lang="de-DE" smtClean="0"/>
              <a:pPr/>
              <a:t>28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11" y="1622135"/>
            <a:ext cx="5838856" cy="377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/>
          <a:lstStyle/>
          <a:p>
            <a:r>
              <a:rPr lang="en-US" noProof="0" dirty="0"/>
              <a:t>How to print a document</a:t>
            </a:r>
          </a:p>
        </p:txBody>
      </p:sp>
      <p:sp>
        <p:nvSpPr>
          <p:cNvPr id="15" name="Rechteck 9"/>
          <p:cNvSpPr>
            <a:spLocks noChangeArrowheads="1"/>
          </p:cNvSpPr>
          <p:nvPr/>
        </p:nvSpPr>
        <p:spPr bwMode="auto">
          <a:xfrm>
            <a:off x="6372200" y="2114272"/>
            <a:ext cx="267114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choose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printing</a:t>
            </a:r>
            <a:r>
              <a:rPr lang="de-DE" dirty="0"/>
              <a:t> </a:t>
            </a:r>
            <a:r>
              <a:rPr lang="de-DE" dirty="0" err="1"/>
              <a:t>job</a:t>
            </a:r>
            <a:r>
              <a:rPr lang="de-DE" dirty="0"/>
              <a:t> (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select</a:t>
            </a:r>
            <a:r>
              <a:rPr lang="de-DE" dirty="0"/>
              <a:t> all / Alle Drucken)</a:t>
            </a:r>
          </a:p>
        </p:txBody>
      </p:sp>
      <p:cxnSp>
        <p:nvCxnSpPr>
          <p:cNvPr id="16" name="Gerade Verbindung mit Pfeil 15"/>
          <p:cNvCxnSpPr>
            <a:stCxn id="15" idx="1"/>
          </p:cNvCxnSpPr>
          <p:nvPr/>
        </p:nvCxnSpPr>
        <p:spPr>
          <a:xfrm flipH="1">
            <a:off x="2627784" y="2575937"/>
            <a:ext cx="3744416" cy="565031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hteck 12"/>
          <p:cNvSpPr>
            <a:spLocks noChangeArrowheads="1"/>
          </p:cNvSpPr>
          <p:nvPr/>
        </p:nvSpPr>
        <p:spPr bwMode="auto">
          <a:xfrm>
            <a:off x="6201385" y="4686817"/>
            <a:ext cx="23310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printing</a:t>
            </a:r>
            <a:endParaRPr lang="de-DE" dirty="0"/>
          </a:p>
        </p:txBody>
      </p:sp>
      <p:cxnSp>
        <p:nvCxnSpPr>
          <p:cNvPr id="18" name="Gerade Verbindung mit Pfeil 17"/>
          <p:cNvCxnSpPr/>
          <p:nvPr/>
        </p:nvCxnSpPr>
        <p:spPr>
          <a:xfrm flipH="1" flipV="1">
            <a:off x="1763688" y="4653137"/>
            <a:ext cx="4398696" cy="21834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D6F1-0D8F-48EC-8C20-E2FE57433D89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323528" y="5517232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Info: </a:t>
            </a:r>
            <a:r>
              <a:rPr lang="de-DE" dirty="0" err="1">
                <a:solidFill>
                  <a:srgbClr val="FF0000"/>
                </a:solidFill>
              </a:rPr>
              <a:t>to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print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from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your</a:t>
            </a:r>
            <a:r>
              <a:rPr lang="de-DE" dirty="0">
                <a:solidFill>
                  <a:srgbClr val="FF0000"/>
                </a:solidFill>
              </a:rPr>
              <a:t> personal </a:t>
            </a:r>
            <a:r>
              <a:rPr lang="de-DE" dirty="0" err="1">
                <a:solidFill>
                  <a:srgbClr val="FF0000"/>
                </a:solidFill>
              </a:rPr>
              <a:t>computer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you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need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to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install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the</a:t>
            </a:r>
            <a:r>
              <a:rPr lang="de-DE" dirty="0">
                <a:solidFill>
                  <a:srgbClr val="FF0000"/>
                </a:solidFill>
              </a:rPr>
              <a:t> Pforzheim </a:t>
            </a:r>
            <a:r>
              <a:rPr lang="de-DE" dirty="0" err="1">
                <a:solidFill>
                  <a:srgbClr val="FF0000"/>
                </a:solidFill>
              </a:rPr>
              <a:t>university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printer</a:t>
            </a:r>
            <a:r>
              <a:rPr lang="de-DE" dirty="0">
                <a:solidFill>
                  <a:srgbClr val="FF0000"/>
                </a:solidFill>
              </a:rPr>
              <a:t> – </a:t>
            </a:r>
            <a:r>
              <a:rPr lang="de-DE" dirty="0" err="1">
                <a:solidFill>
                  <a:srgbClr val="FF0000"/>
                </a:solidFill>
              </a:rPr>
              <a:t>installation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guide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you‘ll</a:t>
            </a:r>
            <a:r>
              <a:rPr lang="de-DE" dirty="0">
                <a:solidFill>
                  <a:srgbClr val="FF0000"/>
                </a:solidFill>
              </a:rPr>
              <a:t> find on </a:t>
            </a:r>
            <a:r>
              <a:rPr lang="de-DE" dirty="0" err="1">
                <a:solidFill>
                  <a:srgbClr val="FF0000"/>
                </a:solidFill>
              </a:rPr>
              <a:t>the</a:t>
            </a:r>
            <a:r>
              <a:rPr lang="de-DE" dirty="0">
                <a:solidFill>
                  <a:srgbClr val="FF0000"/>
                </a:solidFill>
              </a:rPr>
              <a:t> IT </a:t>
            </a:r>
            <a:r>
              <a:rPr lang="de-DE" dirty="0" err="1">
                <a:solidFill>
                  <a:srgbClr val="FF0000"/>
                </a:solidFill>
              </a:rPr>
              <a:t>service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internet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page</a:t>
            </a:r>
            <a:r>
              <a:rPr lang="de-DE" dirty="0">
                <a:solidFill>
                  <a:srgbClr val="FF0000"/>
                </a:solidFill>
              </a:rPr>
              <a:t> (</a:t>
            </a:r>
            <a:r>
              <a:rPr lang="de-DE" dirty="0" err="1">
                <a:solidFill>
                  <a:srgbClr val="FF0000"/>
                </a:solidFill>
              </a:rPr>
              <a:t>slide</a:t>
            </a:r>
            <a:r>
              <a:rPr lang="de-DE" dirty="0">
                <a:solidFill>
                  <a:srgbClr val="FF0000"/>
                </a:solidFill>
              </a:rPr>
              <a:t> 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D6F1-0D8F-48EC-8C20-E2FE57433D89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164" y="980728"/>
            <a:ext cx="6797244" cy="528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7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/>
          <a:lstStyle/>
          <a:p>
            <a:r>
              <a:rPr lang="en-US" noProof="0" dirty="0"/>
              <a:t>How to print a document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86110" y="4102180"/>
            <a:ext cx="86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Step</a:t>
            </a:r>
            <a:r>
              <a:rPr lang="de-DE" b="1" dirty="0" smtClean="0"/>
              <a:t> 1</a:t>
            </a:r>
            <a:endParaRPr lang="de-DE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2"/>
            <a:ext cx="4278687" cy="2739317"/>
          </a:xfrm>
          <a:prstGeom prst="rect">
            <a:avLst/>
          </a:prstGeom>
        </p:spPr>
      </p:pic>
      <p:cxnSp>
        <p:nvCxnSpPr>
          <p:cNvPr id="16" name="Gerade Verbindung mit Pfeil 15"/>
          <p:cNvCxnSpPr/>
          <p:nvPr/>
        </p:nvCxnSpPr>
        <p:spPr>
          <a:xfrm flipH="1" flipV="1">
            <a:off x="3734321" y="4000396"/>
            <a:ext cx="924188" cy="23894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20265" y="1556792"/>
            <a:ext cx="3979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Canon </a:t>
            </a:r>
            <a:r>
              <a:rPr lang="de-DE" dirty="0" err="1"/>
              <a:t>printer</a:t>
            </a:r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4658509" y="4646857"/>
            <a:ext cx="889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Step</a:t>
            </a:r>
            <a:r>
              <a:rPr lang="de-DE" b="1" dirty="0" smtClean="0"/>
              <a:t> 2 </a:t>
            </a:r>
            <a:endParaRPr lang="de-DE" b="1" dirty="0"/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865" y="2420888"/>
            <a:ext cx="3132885" cy="2376264"/>
          </a:xfrm>
          <a:prstGeom prst="rect">
            <a:avLst/>
          </a:prstGeom>
        </p:spPr>
      </p:pic>
      <p:cxnSp>
        <p:nvCxnSpPr>
          <p:cNvPr id="22" name="Gerade Verbindung mit Pfeil 21"/>
          <p:cNvCxnSpPr/>
          <p:nvPr/>
        </p:nvCxnSpPr>
        <p:spPr>
          <a:xfrm flipV="1">
            <a:off x="5436096" y="4071156"/>
            <a:ext cx="2784427" cy="74309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3777609" y="5399857"/>
            <a:ext cx="2522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flash</a:t>
            </a:r>
            <a:r>
              <a:rPr lang="de-DE" dirty="0"/>
              <a:t> </a:t>
            </a:r>
            <a:r>
              <a:rPr lang="de-DE" dirty="0" err="1"/>
              <a:t>drive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multifunction</a:t>
            </a:r>
            <a:r>
              <a:rPr lang="de-DE" dirty="0"/>
              <a:t> </a:t>
            </a:r>
            <a:r>
              <a:rPr lang="de-DE" dirty="0" err="1" smtClean="0"/>
              <a:t>devices</a:t>
            </a:r>
            <a:r>
              <a:rPr lang="de-DE" dirty="0" smtClean="0"/>
              <a:t> - 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print</a:t>
            </a:r>
            <a:r>
              <a:rPr lang="de-DE" dirty="0"/>
              <a:t> </a:t>
            </a:r>
            <a:r>
              <a:rPr lang="de-DE" dirty="0" err="1"/>
              <a:t>pdf</a:t>
            </a:r>
            <a:r>
              <a:rPr lang="de-DE" dirty="0"/>
              <a:t>-files!</a:t>
            </a:r>
          </a:p>
        </p:txBody>
      </p:sp>
    </p:spTree>
    <p:extLst>
      <p:ext uri="{BB962C8B-B14F-4D97-AF65-F5344CB8AC3E}">
        <p14:creationId xmlns:p14="http://schemas.microsoft.com/office/powerpoint/2010/main" val="292840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en-US" noProof="0" dirty="0"/>
              <a:t>E-campus Access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D6F1-0D8F-48EC-8C20-E2FE57433D89}" type="slidenum">
              <a:rPr lang="de-DE" smtClean="0"/>
              <a:pPr/>
              <a:t>31</a:t>
            </a:fld>
            <a:endParaRPr lang="de-D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20" y="1657263"/>
            <a:ext cx="8181036" cy="4364025"/>
          </a:xfrm>
          <a:prstGeom prst="rect">
            <a:avLst/>
          </a:prstGeom>
        </p:spPr>
      </p:pic>
      <p:sp>
        <p:nvSpPr>
          <p:cNvPr id="10" name="Inhaltsplatzhalter 2"/>
          <p:cNvSpPr txBox="1">
            <a:spLocks/>
          </p:cNvSpPr>
          <p:nvPr/>
        </p:nvSpPr>
        <p:spPr>
          <a:xfrm>
            <a:off x="517547" y="6045659"/>
            <a:ext cx="6790757" cy="986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Step 1: Log in to e-campus from the HS homepage</a:t>
            </a:r>
            <a:endParaRPr lang="en-US" sz="2400" dirty="0">
              <a:solidFill>
                <a:srgbClr val="0070C0"/>
              </a:solidFill>
            </a:endParaRPr>
          </a:p>
          <a:p>
            <a:pPr>
              <a:buFont typeface="Arial" pitchFamily="34" charset="0"/>
              <a:buNone/>
            </a:pPr>
            <a:endParaRPr lang="en-US" sz="2000" dirty="0"/>
          </a:p>
          <a:p>
            <a:pPr>
              <a:buFont typeface="Arial" pitchFamily="34" charset="0"/>
              <a:buNone/>
            </a:pPr>
            <a:endParaRPr lang="en-US" sz="2000" dirty="0">
              <a:sym typeface="Wingdings" pitchFamily="2" charset="2"/>
            </a:endParaRPr>
          </a:p>
          <a:p>
            <a:pPr>
              <a:buFont typeface="Arial" pitchFamily="34" charset="0"/>
              <a:buNone/>
            </a:pPr>
            <a:endParaRPr lang="en-US" sz="2000" dirty="0">
              <a:sym typeface="Wingdings" pitchFamily="2" charset="2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372200" y="1484784"/>
            <a:ext cx="1944216" cy="20162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302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en-US" noProof="0" dirty="0"/>
              <a:t>E-campus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D6F1-0D8F-48EC-8C20-E2FE57433D89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517547" y="6045659"/>
            <a:ext cx="8015008" cy="9865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0070C0"/>
                </a:solidFill>
                <a:sym typeface="Wingdings" pitchFamily="2" charset="2"/>
              </a:rPr>
              <a:t>Direct access to E-Mail, Lecture plan, Moodle, Cafeteria plan, and much more.</a:t>
            </a:r>
            <a:endParaRPr lang="en-US" sz="1800" noProof="0" dirty="0">
              <a:sym typeface="Wingdings" pitchFamily="2" charset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540704"/>
            <a:ext cx="8137019" cy="433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9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D6F1-0D8F-48EC-8C20-E2FE57433D89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42148" y="773832"/>
            <a:ext cx="8229600" cy="1143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2800" b="1" noProof="0" dirty="0"/>
              <a:t>E-learning - How to find your course in </a:t>
            </a:r>
            <a:r>
              <a:rPr lang="en-US" sz="2800" b="1" noProof="0" dirty="0" smtClean="0"/>
              <a:t>“Moodle”</a:t>
            </a:r>
            <a:br>
              <a:rPr lang="en-US" sz="2800" b="1" noProof="0" dirty="0" smtClean="0"/>
            </a:br>
            <a:r>
              <a:rPr lang="en-US" sz="2800" b="1" dirty="0"/>
              <a:t>Exemplary illustration / course </a:t>
            </a:r>
            <a:r>
              <a:rPr lang="en-US" sz="2800" b="1" dirty="0" smtClean="0"/>
              <a:t>registration</a:t>
            </a:r>
            <a:endParaRPr lang="en-US" sz="2800" b="1" noProof="0" dirty="0"/>
          </a:p>
        </p:txBody>
      </p:sp>
      <p:sp>
        <p:nvSpPr>
          <p:cNvPr id="7" name="Rechteck 6"/>
          <p:cNvSpPr/>
          <p:nvPr/>
        </p:nvSpPr>
        <p:spPr>
          <a:xfrm>
            <a:off x="957490" y="5253007"/>
            <a:ext cx="7430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 to </a:t>
            </a:r>
            <a:r>
              <a:rPr lang="en-US" dirty="0">
                <a:hlinkClick r:id="rId2"/>
              </a:rPr>
              <a:t>www.hs-pforzheim.de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Log in to e-campus (see previous slides)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“Moodle” and log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48" y="2074255"/>
            <a:ext cx="8344653" cy="286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D6F1-0D8F-48EC-8C20-E2FE57433D89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67544" y="758889"/>
            <a:ext cx="8229600" cy="122413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800" b="1" noProof="0" dirty="0" smtClean="0"/>
              <a:t>E-learning:  How </a:t>
            </a:r>
            <a:r>
              <a:rPr lang="en-US" sz="2800" b="1" noProof="0" dirty="0"/>
              <a:t>to find </a:t>
            </a:r>
            <a:r>
              <a:rPr lang="en-US" sz="2800" b="1" noProof="0" dirty="0" smtClean="0"/>
              <a:t>your </a:t>
            </a:r>
            <a:br>
              <a:rPr lang="en-US" sz="2800" b="1" noProof="0" dirty="0" smtClean="0"/>
            </a:br>
            <a:r>
              <a:rPr lang="en-US" sz="2800" b="1" noProof="0" dirty="0" smtClean="0"/>
              <a:t>course </a:t>
            </a:r>
            <a:r>
              <a:rPr lang="en-US" sz="2800" b="1" noProof="0" dirty="0"/>
              <a:t>in </a:t>
            </a:r>
            <a:r>
              <a:rPr lang="en-US" sz="2800" b="1" noProof="0" dirty="0" smtClean="0"/>
              <a:t>Moodle</a:t>
            </a:r>
            <a:r>
              <a:rPr lang="en-US" sz="2800" b="1" dirty="0"/>
              <a:t> </a:t>
            </a:r>
            <a:r>
              <a:rPr lang="en-US" sz="2800" b="1" dirty="0" smtClean="0"/>
              <a:t>(2)</a:t>
            </a:r>
            <a:r>
              <a:rPr lang="en-US" sz="2800" b="1" noProof="0" dirty="0" smtClean="0"/>
              <a:t> </a:t>
            </a:r>
            <a:endParaRPr lang="en-US" sz="2800" b="1" noProof="0" dirty="0"/>
          </a:p>
        </p:txBody>
      </p:sp>
      <p:sp>
        <p:nvSpPr>
          <p:cNvPr id="7" name="Rechteck 6"/>
          <p:cNvSpPr/>
          <p:nvPr/>
        </p:nvSpPr>
        <p:spPr>
          <a:xfrm>
            <a:off x="7020272" y="758889"/>
            <a:ext cx="1872208" cy="56938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/>
              <a:t>Choose </a:t>
            </a:r>
            <a:r>
              <a:rPr lang="en-US" sz="1400" b="1" u="sng" dirty="0" smtClean="0"/>
              <a:t>language (“</a:t>
            </a:r>
            <a:r>
              <a:rPr lang="en-US" sz="1400" b="1" u="sng" dirty="0" err="1" smtClean="0"/>
              <a:t>Sprache</a:t>
            </a:r>
            <a:r>
              <a:rPr lang="en-US" sz="1400" b="1" u="sng" dirty="0" smtClean="0"/>
              <a:t>”)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endParaRPr lang="en-US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/>
              <a:t>(a) Enter </a:t>
            </a:r>
            <a:r>
              <a:rPr lang="en-US" sz="1400" b="1" dirty="0"/>
              <a:t>course ID  in “search courses” </a:t>
            </a:r>
            <a:r>
              <a:rPr lang="en-US" sz="1400" b="1" dirty="0" smtClean="0"/>
              <a:t>field - OR: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b="1" dirty="0" smtClean="0"/>
              <a:t>(b) Choose </a:t>
            </a:r>
            <a:r>
              <a:rPr lang="en-US" sz="1400" b="1" dirty="0"/>
              <a:t>school</a:t>
            </a:r>
            <a:r>
              <a:rPr lang="en-US" sz="1400" dirty="0"/>
              <a:t>: </a:t>
            </a:r>
            <a:r>
              <a:rPr lang="en-US" sz="1400" dirty="0" smtClean="0"/>
              <a:t>e.g</a:t>
            </a:r>
            <a:r>
              <a:rPr lang="en-US" sz="1400" dirty="0"/>
              <a:t>. </a:t>
            </a:r>
            <a:r>
              <a:rPr lang="en-US" sz="1400" dirty="0" smtClean="0"/>
              <a:t>Business School = “</a:t>
            </a:r>
            <a:r>
              <a:rPr lang="en-US" sz="1400" dirty="0" err="1"/>
              <a:t>Lehrangebot</a:t>
            </a:r>
            <a:r>
              <a:rPr lang="en-US" sz="1400" dirty="0"/>
              <a:t> der </a:t>
            </a:r>
            <a:r>
              <a:rPr lang="en-US" sz="1400" dirty="0" err="1"/>
              <a:t>Fakultät</a:t>
            </a:r>
            <a:r>
              <a:rPr lang="en-US" sz="1400" dirty="0"/>
              <a:t> </a:t>
            </a:r>
            <a:r>
              <a:rPr lang="en-US" sz="1400" dirty="0" err="1" smtClean="0"/>
              <a:t>Wirtschaft</a:t>
            </a:r>
            <a:r>
              <a:rPr lang="en-US" sz="1400" dirty="0" smtClean="0"/>
              <a:t> </a:t>
            </a:r>
            <a:r>
              <a:rPr lang="en-US" sz="1400" dirty="0" err="1" smtClean="0"/>
              <a:t>uund</a:t>
            </a:r>
            <a:r>
              <a:rPr lang="en-US" sz="1400" dirty="0" smtClean="0"/>
              <a:t> </a:t>
            </a:r>
            <a:r>
              <a:rPr lang="en-US" sz="1400" dirty="0" err="1" smtClean="0"/>
              <a:t>Recht</a:t>
            </a:r>
            <a:r>
              <a:rPr lang="en-US" sz="1400" dirty="0" smtClean="0"/>
              <a:t>”</a:t>
            </a:r>
            <a:br>
              <a:rPr lang="en-US" sz="1400" dirty="0" smtClean="0"/>
            </a:br>
            <a:endParaRPr lang="en-US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/>
              <a:t>… see next page</a:t>
            </a:r>
            <a:br>
              <a:rPr lang="en-US" sz="1400" b="1" dirty="0" smtClean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endParaRPr lang="en-US" sz="1400" dirty="0"/>
          </a:p>
        </p:txBody>
      </p:sp>
      <p:grpSp>
        <p:nvGrpSpPr>
          <p:cNvPr id="40" name="Gruppieren 39"/>
          <p:cNvGrpSpPr/>
          <p:nvPr/>
        </p:nvGrpSpPr>
        <p:grpSpPr>
          <a:xfrm>
            <a:off x="467544" y="2048108"/>
            <a:ext cx="6360566" cy="4765268"/>
            <a:chOff x="539552" y="1988840"/>
            <a:chExt cx="6360566" cy="4813402"/>
          </a:xfrm>
        </p:grpSpPr>
        <p:pic>
          <p:nvPicPr>
            <p:cNvPr id="35" name="Grafik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1988840"/>
              <a:ext cx="6360566" cy="481340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7" name="Rechteck 36"/>
            <p:cNvSpPr/>
            <p:nvPr/>
          </p:nvSpPr>
          <p:spPr>
            <a:xfrm>
              <a:off x="539552" y="2348880"/>
              <a:ext cx="1247998" cy="792088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Rechteck 37"/>
            <p:cNvSpPr/>
            <p:nvPr/>
          </p:nvSpPr>
          <p:spPr>
            <a:xfrm>
              <a:off x="2699792" y="5229200"/>
              <a:ext cx="3960440" cy="252028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5796136" y="6381328"/>
              <a:ext cx="1103982" cy="252028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80035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D6F1-0D8F-48EC-8C20-E2FE57433D89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67544" y="772249"/>
            <a:ext cx="8229600" cy="122413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800" b="1" dirty="0"/>
              <a:t>E-learning:  How to find your </a:t>
            </a:r>
            <a:br>
              <a:rPr lang="en-US" sz="2800" b="1" dirty="0"/>
            </a:br>
            <a:r>
              <a:rPr lang="en-US" sz="2800" b="1" dirty="0"/>
              <a:t>course in </a:t>
            </a:r>
            <a:r>
              <a:rPr lang="en-US" sz="2800" b="1" dirty="0" smtClean="0"/>
              <a:t>Moodle </a:t>
            </a:r>
            <a:r>
              <a:rPr lang="en-US" sz="2000" b="1" noProof="0" dirty="0" smtClean="0"/>
              <a:t>(3)</a:t>
            </a:r>
            <a:endParaRPr lang="en-US" sz="2800" b="1" noProof="0" dirty="0"/>
          </a:p>
        </p:txBody>
      </p:sp>
      <p:sp>
        <p:nvSpPr>
          <p:cNvPr id="7" name="Rechteck 6"/>
          <p:cNvSpPr/>
          <p:nvPr/>
        </p:nvSpPr>
        <p:spPr>
          <a:xfrm>
            <a:off x="7020272" y="772249"/>
            <a:ext cx="1872208" cy="41857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endParaRPr lang="en-US" sz="1400" b="1" dirty="0" smtClean="0"/>
          </a:p>
          <a:p>
            <a:pPr marL="342900" indent="-342900">
              <a:buFont typeface="+mj-lt"/>
              <a:buAutoNum type="arabicPeriod" startAt="3"/>
            </a:pPr>
            <a:endParaRPr lang="en-US" sz="1400" b="1" dirty="0"/>
          </a:p>
          <a:p>
            <a:pPr marL="342900" indent="-342900">
              <a:buFont typeface="+mj-lt"/>
              <a:buAutoNum type="arabicPeriod" startAt="3"/>
            </a:pPr>
            <a:endParaRPr lang="en-US" sz="1400" b="1" dirty="0" smtClean="0"/>
          </a:p>
          <a:p>
            <a:pPr marL="342900" indent="-342900">
              <a:buFont typeface="+mj-lt"/>
              <a:buAutoNum type="arabicPeriod" startAt="3"/>
            </a:pPr>
            <a:endParaRPr lang="en-US" sz="1400" b="1" dirty="0"/>
          </a:p>
          <a:p>
            <a:pPr marL="342900" indent="-342900">
              <a:buFont typeface="+mj-lt"/>
              <a:buAutoNum type="arabicPeriod" startAt="3"/>
            </a:pPr>
            <a:endParaRPr lang="en-US" sz="1400" b="1" dirty="0" smtClean="0"/>
          </a:p>
          <a:p>
            <a:pPr marL="342900" indent="-342900">
              <a:buFont typeface="+mj-lt"/>
              <a:buAutoNum type="arabicPeriod" startAt="3"/>
            </a:pPr>
            <a:endParaRPr lang="en-US" sz="1400" b="1" dirty="0"/>
          </a:p>
          <a:p>
            <a:pPr marL="342900" indent="-342900">
              <a:buFont typeface="+mj-lt"/>
              <a:buAutoNum type="arabicPeriod" startAt="3"/>
            </a:pPr>
            <a:endParaRPr lang="en-US" sz="1400" b="1" dirty="0" smtClean="0"/>
          </a:p>
          <a:p>
            <a:pPr marL="342900" indent="-342900">
              <a:buFont typeface="+mj-lt"/>
              <a:buAutoNum type="arabicPeriod" startAt="3"/>
            </a:pPr>
            <a:endParaRPr lang="en-US" sz="1400" b="1" dirty="0"/>
          </a:p>
          <a:p>
            <a:pPr marL="342900" indent="-342900">
              <a:buFont typeface="+mj-lt"/>
              <a:buAutoNum type="arabicPeriod" startAt="3"/>
            </a:pPr>
            <a:r>
              <a:rPr lang="en-US" sz="1400" b="1" dirty="0" smtClean="0"/>
              <a:t>(a) (Double) Degree Students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-&gt; choose your Bachelor e.g. “BIM”</a:t>
            </a:r>
            <a:r>
              <a:rPr lang="en-US" sz="1400" u="sng" dirty="0" smtClean="0"/>
              <a:t/>
            </a:r>
            <a:br>
              <a:rPr lang="en-US" sz="1400" u="sng" dirty="0" smtClean="0"/>
            </a:br>
            <a:r>
              <a:rPr lang="en-US" sz="1400" b="1" dirty="0" smtClean="0"/>
              <a:t>(b) Exchange Students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-&gt; choose International Study </a:t>
            </a:r>
            <a:br>
              <a:rPr lang="en-US" sz="1400" dirty="0" smtClean="0"/>
            </a:br>
            <a:r>
              <a:rPr lang="en-US" sz="1400" dirty="0" smtClean="0"/>
              <a:t>Program</a:t>
            </a:r>
            <a:endParaRPr lang="en-US" sz="1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76872"/>
            <a:ext cx="6408712" cy="2964180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2915816" y="5013176"/>
            <a:ext cx="2448272" cy="22787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203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D6F1-0D8F-48EC-8C20-E2FE57433D89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467544" y="4679265"/>
            <a:ext cx="2016224" cy="20621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600" b="1" dirty="0"/>
              <a:t>Enroll </a:t>
            </a:r>
            <a:r>
              <a:rPr lang="en-US" sz="1600" b="1" dirty="0" smtClean="0"/>
              <a:t>(“</a:t>
            </a:r>
            <a:r>
              <a:rPr lang="en-US" sz="1600" b="1" dirty="0" err="1" smtClean="0"/>
              <a:t>Einschreiben</a:t>
            </a:r>
            <a:r>
              <a:rPr lang="en-US" sz="1600" b="1" dirty="0" smtClean="0"/>
              <a:t>”) </a:t>
            </a:r>
            <a:r>
              <a:rPr lang="en-US" sz="1600" b="1" dirty="0"/>
              <a:t>for the course </a:t>
            </a:r>
            <a:br>
              <a:rPr lang="en-US" sz="1600" b="1" dirty="0"/>
            </a:br>
            <a:r>
              <a:rPr lang="en-US" sz="1600" b="1" dirty="0"/>
              <a:t>+ enter the password if applicable</a:t>
            </a:r>
          </a:p>
          <a:p>
            <a:pPr marL="342900" indent="-342900">
              <a:buFont typeface="+mj-lt"/>
              <a:buAutoNum type="arabicPeriod" startAt="2"/>
            </a:pPr>
            <a:endParaRPr lang="en-US" sz="1600" b="1" dirty="0"/>
          </a:p>
          <a:p>
            <a:pPr marL="342900" indent="-342900">
              <a:buFont typeface="+mj-lt"/>
              <a:buAutoNum type="arabicPeriod" startAt="2"/>
            </a:pPr>
            <a:endParaRPr lang="en-US" sz="1600" b="1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6336704" cy="28879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hteck 9"/>
          <p:cNvSpPr/>
          <p:nvPr/>
        </p:nvSpPr>
        <p:spPr>
          <a:xfrm>
            <a:off x="2627784" y="3284984"/>
            <a:ext cx="3024336" cy="3600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5508104" y="6344493"/>
            <a:ext cx="302433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7076456" y="1268760"/>
            <a:ext cx="1404664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choose your </a:t>
            </a:r>
            <a:r>
              <a:rPr lang="en-US" sz="1600" b="1" u="sng" dirty="0"/>
              <a:t>course</a:t>
            </a:r>
          </a:p>
          <a:p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229600" cy="504056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2800" b="1" noProof="0" dirty="0" smtClean="0"/>
              <a:t>Moodle (4) </a:t>
            </a:r>
            <a:r>
              <a:rPr lang="en-US" sz="2800" b="1" dirty="0" smtClean="0"/>
              <a:t>-&gt; course registration</a:t>
            </a:r>
            <a:endParaRPr lang="en-US" sz="2800" b="1" noProof="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747618"/>
            <a:ext cx="6202680" cy="30393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4" name="Rechteck 13"/>
          <p:cNvSpPr/>
          <p:nvPr/>
        </p:nvSpPr>
        <p:spPr>
          <a:xfrm>
            <a:off x="5652120" y="6237312"/>
            <a:ext cx="1872208" cy="50405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543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noProof="0" dirty="0" smtClean="0"/>
              <a:t>How </a:t>
            </a:r>
            <a:r>
              <a:rPr lang="en-US" noProof="0" dirty="0"/>
              <a:t>to get connected to the University IT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752528"/>
          </a:xfrm>
        </p:spPr>
        <p:txBody>
          <a:bodyPr>
            <a:normAutofit fontScale="92500" lnSpcReduction="10000"/>
          </a:bodyPr>
          <a:lstStyle/>
          <a:p>
            <a:r>
              <a:rPr lang="en-US" noProof="0" dirty="0"/>
              <a:t>How and where do I use my </a:t>
            </a:r>
            <a:r>
              <a:rPr lang="en-US" noProof="0" dirty="0">
                <a:solidFill>
                  <a:srgbClr val="0070C0"/>
                </a:solidFill>
              </a:rPr>
              <a:t>student ID</a:t>
            </a:r>
            <a:r>
              <a:rPr lang="en-US" noProof="0" dirty="0"/>
              <a:t> card?</a:t>
            </a:r>
          </a:p>
          <a:p>
            <a:r>
              <a:rPr lang="en-US" noProof="0" dirty="0"/>
              <a:t>How do I access and work with my </a:t>
            </a:r>
            <a:r>
              <a:rPr lang="en-US" noProof="0" dirty="0">
                <a:solidFill>
                  <a:srgbClr val="0070C0"/>
                </a:solidFill>
              </a:rPr>
              <a:t>Pforzheim University user account </a:t>
            </a:r>
            <a:r>
              <a:rPr lang="en-US" noProof="0" dirty="0"/>
              <a:t>(and webmail)?</a:t>
            </a:r>
          </a:p>
          <a:p>
            <a:r>
              <a:rPr lang="en-US" noProof="0" dirty="0"/>
              <a:t>Where can I find guidelines /software on how to </a:t>
            </a:r>
            <a:r>
              <a:rPr lang="en-US" noProof="0" dirty="0">
                <a:solidFill>
                  <a:srgbClr val="0070C0"/>
                </a:solidFill>
              </a:rPr>
              <a:t>connect my notebook</a:t>
            </a:r>
            <a:r>
              <a:rPr lang="en-US" noProof="0" dirty="0"/>
              <a:t> to the university wireless internet software (VPN client)?</a:t>
            </a:r>
          </a:p>
          <a:p>
            <a:r>
              <a:rPr lang="en-US" noProof="0" dirty="0"/>
              <a:t>How do I </a:t>
            </a:r>
            <a:r>
              <a:rPr lang="en-US" noProof="0" dirty="0">
                <a:solidFill>
                  <a:srgbClr val="0070C0"/>
                </a:solidFill>
              </a:rPr>
              <a:t>copy, scan and print </a:t>
            </a:r>
            <a:r>
              <a:rPr lang="en-US" noProof="0" dirty="0"/>
              <a:t>at the Multifunctional Copy Machines?</a:t>
            </a:r>
          </a:p>
          <a:p>
            <a:r>
              <a:rPr lang="en-US" noProof="0" dirty="0"/>
              <a:t>How do I </a:t>
            </a:r>
            <a:r>
              <a:rPr lang="en-US" noProof="0" dirty="0">
                <a:solidFill>
                  <a:srgbClr val="0070C0"/>
                </a:solidFill>
              </a:rPr>
              <a:t>connect to Wireless internet?</a:t>
            </a:r>
          </a:p>
          <a:p>
            <a:r>
              <a:rPr lang="en-US" noProof="0" dirty="0">
                <a:solidFill>
                  <a:srgbClr val="0070C0"/>
                </a:solidFill>
              </a:rPr>
              <a:t>E-learning (Moodle) </a:t>
            </a:r>
            <a:r>
              <a:rPr lang="en-US" noProof="0" dirty="0"/>
              <a:t>registration</a:t>
            </a:r>
          </a:p>
          <a:p>
            <a:endParaRPr lang="en-US" noProof="0" dirty="0">
              <a:solidFill>
                <a:srgbClr val="0070C0"/>
              </a:solidFill>
            </a:endParaRPr>
          </a:p>
          <a:p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D6F1-0D8F-48EC-8C20-E2FE57433D89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03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noProof="0" dirty="0"/>
              <a:t>How and where to use student ID card?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2348880"/>
            <a:ext cx="8280920" cy="3744416"/>
          </a:xfrm>
        </p:spPr>
        <p:txBody>
          <a:bodyPr>
            <a:noAutofit/>
          </a:bodyPr>
          <a:lstStyle/>
          <a:p>
            <a:endParaRPr lang="en-US" sz="1800" noProof="0" dirty="0"/>
          </a:p>
          <a:p>
            <a:pPr>
              <a:buNone/>
            </a:pPr>
            <a:r>
              <a:rPr lang="en-US" sz="1800" noProof="0" dirty="0"/>
              <a:t>Student ID card is not only  used as an authentication</a:t>
            </a:r>
          </a:p>
          <a:p>
            <a:pPr>
              <a:buNone/>
            </a:pPr>
            <a:r>
              <a:rPr lang="en-US" sz="1800" noProof="0" dirty="0"/>
              <a:t>as a student at the Pforzheim University, but:</a:t>
            </a:r>
          </a:p>
          <a:p>
            <a:pPr>
              <a:buNone/>
            </a:pPr>
            <a:endParaRPr lang="en-US" sz="1800" noProof="0" dirty="0"/>
          </a:p>
          <a:p>
            <a:pPr lvl="1">
              <a:buFont typeface="Arial" pitchFamily="34" charset="0"/>
              <a:buChar char="•"/>
            </a:pPr>
            <a:r>
              <a:rPr lang="en-US" sz="1800" noProof="0" dirty="0"/>
              <a:t>Cash free payment at „Mensa“ (cafeteria) and vending machines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noProof="0" dirty="0"/>
              <a:t>Login at multifunctional copy machines all over campus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noProof="0" dirty="0"/>
              <a:t>Library ID card</a:t>
            </a:r>
          </a:p>
          <a:p>
            <a:pPr lvl="1">
              <a:buFont typeface="Arial" pitchFamily="34" charset="0"/>
              <a:buChar char="•"/>
            </a:pPr>
            <a:r>
              <a:rPr lang="en-US" sz="1800" noProof="0" dirty="0"/>
              <a:t>Door </a:t>
            </a:r>
            <a:r>
              <a:rPr lang="en-US" sz="1800" noProof="0" dirty="0" smtClean="0"/>
              <a:t>opener: main </a:t>
            </a:r>
            <a:r>
              <a:rPr lang="en-US" sz="1800" noProof="0" dirty="0"/>
              <a:t>entrances / computer labs (some labs need specific activation</a:t>
            </a:r>
            <a:r>
              <a:rPr lang="en-US" sz="1800" noProof="0" dirty="0" smtClean="0"/>
              <a:t>)</a:t>
            </a:r>
            <a:endParaRPr lang="en-US" sz="1800" noProof="0" dirty="0"/>
          </a:p>
          <a:p>
            <a:pPr lvl="1">
              <a:buFont typeface="Arial" pitchFamily="34" charset="0"/>
              <a:buChar char="•"/>
            </a:pPr>
            <a:r>
              <a:rPr lang="en-US" sz="1800" noProof="0" dirty="0"/>
              <a:t>„</a:t>
            </a:r>
            <a:r>
              <a:rPr lang="en-US" sz="1800" noProof="0" dirty="0" err="1" smtClean="0"/>
              <a:t>Studiticket</a:t>
            </a:r>
            <a:r>
              <a:rPr lang="en-US" sz="1800" noProof="0" dirty="0"/>
              <a:t>“ for bus and public transport</a:t>
            </a:r>
          </a:p>
          <a:p>
            <a:pPr lvl="1">
              <a:buFont typeface="Arial" pitchFamily="34" charset="0"/>
              <a:buChar char="•"/>
            </a:pPr>
            <a:endParaRPr lang="en-US" sz="1800" noProof="0" dirty="0"/>
          </a:p>
          <a:p>
            <a:pPr marL="449263" lvl="1" indent="7938">
              <a:buNone/>
            </a:pPr>
            <a:r>
              <a:rPr lang="en-US" sz="1800" b="1" noProof="0" dirty="0">
                <a:solidFill>
                  <a:srgbClr val="C00000"/>
                </a:solidFill>
              </a:rPr>
              <a:t>Very important: your student ID is only activated and ready to be loaded with money after your user account is activated through initial login at the multifunctional printer!</a:t>
            </a:r>
          </a:p>
        </p:txBody>
      </p:sp>
      <p:pic>
        <p:nvPicPr>
          <p:cNvPr id="4" name="Grafik 10" descr="Ausweis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2160240" cy="123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700808"/>
            <a:ext cx="1937370" cy="145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3212976"/>
            <a:ext cx="1161678" cy="116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D6F1-0D8F-48EC-8C20-E2FE57433D89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341" y="1557971"/>
            <a:ext cx="554462" cy="66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en-US" noProof="0" dirty="0"/>
              <a:t>Your student ID</a:t>
            </a:r>
          </a:p>
        </p:txBody>
      </p:sp>
      <p:pic>
        <p:nvPicPr>
          <p:cNvPr id="13" name="Grafik 10" descr="Ausweis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073275"/>
            <a:ext cx="2857500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el 6"/>
          <p:cNvSpPr txBox="1">
            <a:spLocks/>
          </p:cNvSpPr>
          <p:nvPr/>
        </p:nvSpPr>
        <p:spPr>
          <a:xfrm>
            <a:off x="457200" y="1303338"/>
            <a:ext cx="8229600" cy="725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hteck 7"/>
          <p:cNvSpPr>
            <a:spLocks noChangeArrowheads="1"/>
          </p:cNvSpPr>
          <p:nvPr/>
        </p:nvSpPr>
        <p:spPr bwMode="auto">
          <a:xfrm>
            <a:off x="3643313" y="2600325"/>
            <a:ext cx="1857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dirty="0"/>
          </a:p>
        </p:txBody>
      </p:sp>
      <p:cxnSp>
        <p:nvCxnSpPr>
          <p:cNvPr id="16" name="Gerade Verbindung mit Pfeil 15"/>
          <p:cNvCxnSpPr/>
          <p:nvPr/>
        </p:nvCxnSpPr>
        <p:spPr>
          <a:xfrm rot="10800000">
            <a:off x="2123728" y="3501008"/>
            <a:ext cx="918988" cy="7629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3"/>
          <p:cNvSpPr>
            <a:spLocks noChangeArrowheads="1"/>
          </p:cNvSpPr>
          <p:nvPr/>
        </p:nvSpPr>
        <p:spPr bwMode="auto">
          <a:xfrm>
            <a:off x="971600" y="4293096"/>
            <a:ext cx="474454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Validity of ID (current semester)</a:t>
            </a:r>
          </a:p>
          <a:p>
            <a:endParaRPr lang="en-US" sz="1600" dirty="0"/>
          </a:p>
          <a:p>
            <a:r>
              <a:rPr lang="en-US" sz="1600" b="1" dirty="0"/>
              <a:t>For students staying two semesters:</a:t>
            </a:r>
            <a:r>
              <a:rPr lang="en-US" sz="1600" dirty="0"/>
              <a:t> needs to be validated every semester </a:t>
            </a:r>
          </a:p>
          <a:p>
            <a:r>
              <a:rPr lang="en-US" sz="1600" dirty="0"/>
              <a:t>at one of the </a:t>
            </a:r>
            <a:r>
              <a:rPr lang="en-US" sz="1600" b="1" dirty="0"/>
              <a:t>blue terminals </a:t>
            </a:r>
            <a:r>
              <a:rPr lang="en-US" sz="1600" dirty="0"/>
              <a:t>in W1 building</a:t>
            </a:r>
          </a:p>
          <a:p>
            <a:endParaRPr lang="en-US" sz="1600" dirty="0"/>
          </a:p>
          <a:p>
            <a:endParaRPr lang="en-US" sz="1400" dirty="0"/>
          </a:p>
          <a:p>
            <a:endParaRPr lang="en-US" dirty="0"/>
          </a:p>
        </p:txBody>
      </p:sp>
      <p:pic>
        <p:nvPicPr>
          <p:cNvPr id="21" name="Picture 4" descr="HPF_Log_grau+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9144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D6F1-0D8F-48EC-8C20-E2FE57433D89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348880"/>
            <a:ext cx="609280" cy="73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94036"/>
            <a:ext cx="2664296" cy="3552395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4" name="Pfeil nach rechts 3"/>
          <p:cNvSpPr/>
          <p:nvPr/>
        </p:nvSpPr>
        <p:spPr>
          <a:xfrm rot="20499113">
            <a:off x="4367746" y="5574806"/>
            <a:ext cx="720080" cy="191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door_ic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1389" y="3631574"/>
            <a:ext cx="1653837" cy="165383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en-US" noProof="0" dirty="0">
                <a:solidFill>
                  <a:srgbClr val="FF0000"/>
                </a:solidFill>
              </a:rPr>
              <a:t>Problems with ID card?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2013387"/>
            <a:ext cx="6696744" cy="4525963"/>
          </a:xfrm>
        </p:spPr>
        <p:txBody>
          <a:bodyPr>
            <a:normAutofit/>
          </a:bodyPr>
          <a:lstStyle/>
          <a:p>
            <a:r>
              <a:rPr lang="en-US" sz="2400" b="1" noProof="0" dirty="0"/>
              <a:t>General problems </a:t>
            </a:r>
            <a:r>
              <a:rPr lang="en-US" sz="2400" noProof="0" dirty="0"/>
              <a:t>with ID card (damage, loss) </a:t>
            </a:r>
            <a:r>
              <a:rPr lang="en-US" sz="2400" noProof="0" dirty="0">
                <a:sym typeface="Wingdings" pitchFamily="2" charset="2"/>
              </a:rPr>
              <a:t> please go to the student service center (</a:t>
            </a:r>
            <a:r>
              <a:rPr lang="en-US" sz="2400" noProof="0" dirty="0" err="1">
                <a:sym typeface="Wingdings" pitchFamily="2" charset="2"/>
              </a:rPr>
              <a:t>StudiCenter</a:t>
            </a:r>
            <a:r>
              <a:rPr lang="en-US" sz="2400" noProof="0" dirty="0">
                <a:sym typeface="Wingdings" pitchFamily="2" charset="2"/>
              </a:rPr>
              <a:t>) in W1 </a:t>
            </a:r>
            <a:r>
              <a:rPr lang="en-US" sz="2400" noProof="0" dirty="0" smtClean="0">
                <a:sym typeface="Wingdings" pitchFamily="2" charset="2"/>
              </a:rPr>
              <a:t>building</a:t>
            </a:r>
          </a:p>
          <a:p>
            <a:pPr marL="400050" lvl="1" indent="0">
              <a:buNone/>
            </a:pPr>
            <a:r>
              <a:rPr lang="en-US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solidFill>
                  <a:srgbClr val="0070C0"/>
                </a:solidFill>
              </a:rPr>
              <a:t>Please </a:t>
            </a:r>
            <a:r>
              <a:rPr lang="en-US" sz="2000" dirty="0">
                <a:solidFill>
                  <a:srgbClr val="0070C0"/>
                </a:solidFill>
              </a:rPr>
              <a:t>handle your ID card with care – in case of loss or damage you will have to pay a replacement fee of 20 €</a:t>
            </a:r>
          </a:p>
          <a:p>
            <a:pPr>
              <a:buNone/>
            </a:pPr>
            <a:endParaRPr lang="en-US" sz="2400" noProof="0" dirty="0"/>
          </a:p>
          <a:p>
            <a:r>
              <a:rPr lang="en-US" sz="2400" noProof="0" dirty="0"/>
              <a:t>Problems with </a:t>
            </a:r>
            <a:r>
              <a:rPr lang="en-US" sz="2400" b="1" noProof="0" dirty="0"/>
              <a:t>door opener</a:t>
            </a:r>
            <a:r>
              <a:rPr lang="en-US" sz="2400" noProof="0" dirty="0"/>
              <a:t>? </a:t>
            </a:r>
            <a:r>
              <a:rPr lang="en-US" sz="2400" noProof="0" dirty="0">
                <a:sym typeface="Wingdings" pitchFamily="2" charset="2"/>
              </a:rPr>
              <a:t> please contact </a:t>
            </a:r>
            <a:r>
              <a:rPr lang="en-US" sz="2400">
                <a:sym typeface="Wingdings" pitchFamily="2" charset="2"/>
              </a:rPr>
              <a:t>zutrittskontrolle@hs-pforzheim.de </a:t>
            </a:r>
            <a:endParaRPr lang="en-US" sz="2400" smtClean="0">
              <a:sym typeface="Wingdings" pitchFamily="2" charset="2"/>
            </a:endParaRPr>
          </a:p>
          <a:p>
            <a:pPr marL="0" indent="0">
              <a:buNone/>
            </a:pPr>
            <a:endParaRPr lang="en-US" sz="2400" noProof="0" dirty="0">
              <a:sym typeface="Wingdings" pitchFamily="2" charset="2"/>
            </a:endParaRPr>
          </a:p>
          <a:p>
            <a:pPr>
              <a:buNone/>
            </a:pPr>
            <a:endParaRPr lang="en-US" sz="2400" noProof="0" dirty="0">
              <a:sym typeface="Wingdings" pitchFamily="2" charset="2"/>
            </a:endParaRPr>
          </a:p>
          <a:p>
            <a:pPr>
              <a:buNone/>
            </a:pPr>
            <a:endParaRPr lang="en-US" sz="2800" noProof="0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D6F1-0D8F-48EC-8C20-E2FE57433D89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en-US" noProof="0" dirty="0">
                <a:solidFill>
                  <a:srgbClr val="FF0000"/>
                </a:solidFill>
              </a:rPr>
              <a:t>Problems with ID card?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308076"/>
            <a:ext cx="6696744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noProof="0" dirty="0">
              <a:sym typeface="Wingdings" pitchFamily="2" charset="2"/>
            </a:endParaRPr>
          </a:p>
          <a:p>
            <a:r>
              <a:rPr lang="en-US" sz="2400" noProof="0" dirty="0">
                <a:sym typeface="Wingdings" pitchFamily="2" charset="2"/>
              </a:rPr>
              <a:t>Problems with </a:t>
            </a:r>
            <a:r>
              <a:rPr lang="en-US" sz="2400" b="1" noProof="0" dirty="0">
                <a:sym typeface="Wingdings" pitchFamily="2" charset="2"/>
              </a:rPr>
              <a:t>multifunctional printer or money charging </a:t>
            </a:r>
            <a:r>
              <a:rPr lang="en-US" sz="2400" noProof="0" dirty="0">
                <a:sym typeface="Wingdings" pitchFamily="2" charset="2"/>
              </a:rPr>
              <a:t> please contact </a:t>
            </a:r>
            <a:r>
              <a:rPr lang="en-US" sz="2400" dirty="0">
                <a:sym typeface="Wingdings" pitchFamily="2" charset="2"/>
              </a:rPr>
              <a:t>HIZ – IT Service </a:t>
            </a:r>
            <a:r>
              <a:rPr lang="en-US" sz="2400" dirty="0" smtClean="0">
                <a:sym typeface="Wingdings" pitchFamily="2" charset="2"/>
              </a:rPr>
              <a:t>center</a:t>
            </a:r>
            <a:r>
              <a:rPr lang="en-US" sz="2400" noProof="0" dirty="0" smtClean="0">
                <a:sym typeface="Wingdings" pitchFamily="2" charset="2"/>
              </a:rPr>
              <a:t> in </a:t>
            </a:r>
            <a:r>
              <a:rPr lang="en-US" sz="2400" noProof="0" dirty="0">
                <a:sym typeface="Wingdings" pitchFamily="2" charset="2"/>
              </a:rPr>
              <a:t>room W2.2.17 </a:t>
            </a:r>
            <a:endParaRPr lang="en-US" sz="2400" noProof="0" dirty="0" smtClean="0">
              <a:sym typeface="Wingdings" panose="05000000000000000000" pitchFamily="2" charset="2"/>
            </a:endParaRPr>
          </a:p>
          <a:p>
            <a:r>
              <a:rPr lang="en-US" sz="2400" noProof="0" dirty="0" smtClean="0"/>
              <a:t>Office hours (please also </a:t>
            </a:r>
            <a:r>
              <a:rPr lang="en-US" sz="2400" noProof="0" dirty="0" smtClean="0">
                <a:hlinkClick r:id="rId3"/>
              </a:rPr>
              <a:t>check</a:t>
            </a:r>
            <a:r>
              <a:rPr lang="en-US" sz="2400" noProof="0" dirty="0" smtClean="0"/>
              <a:t>):</a:t>
            </a:r>
          </a:p>
          <a:p>
            <a:pPr marL="0" indent="0">
              <a:buNone/>
            </a:pPr>
            <a:endParaRPr lang="en-US" sz="2400" noProof="0" dirty="0" smtClean="0"/>
          </a:p>
          <a:p>
            <a:pPr marL="0" indent="0">
              <a:buNone/>
            </a:pPr>
            <a:r>
              <a:rPr lang="en-US" sz="2800" noProof="0" dirty="0" smtClean="0"/>
              <a:t>		</a:t>
            </a:r>
            <a:endParaRPr lang="en-US" sz="2800" noProof="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800" noProof="0" dirty="0" smtClean="0">
                <a:solidFill>
                  <a:srgbClr val="0070C0"/>
                </a:solidFill>
              </a:rPr>
              <a:t>	</a:t>
            </a:r>
            <a:endParaRPr lang="en-US" sz="2800" noProof="0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D6F1-0D8F-48EC-8C20-E2FE57433D89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2624" y="3329309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586019"/>
              </p:ext>
            </p:extLst>
          </p:nvPr>
        </p:nvGraphicFramePr>
        <p:xfrm>
          <a:off x="1763688" y="3512005"/>
          <a:ext cx="4680520" cy="3026907"/>
        </p:xfrm>
        <a:graphic>
          <a:graphicData uri="http://schemas.openxmlformats.org/drawingml/2006/table">
            <a:tbl>
              <a:tblPr/>
              <a:tblGrid>
                <a:gridCol w="2340260">
                  <a:extLst>
                    <a:ext uri="{9D8B030D-6E8A-4147-A177-3AD203B41FA5}">
                      <a16:colId xmlns:a16="http://schemas.microsoft.com/office/drawing/2014/main" xmlns="" val="25850756"/>
                    </a:ext>
                  </a:extLst>
                </a:gridCol>
                <a:gridCol w="2340260">
                  <a:extLst>
                    <a:ext uri="{9D8B030D-6E8A-4147-A177-3AD203B41FA5}">
                      <a16:colId xmlns:a16="http://schemas.microsoft.com/office/drawing/2014/main" xmlns="" val="4024655698"/>
                    </a:ext>
                  </a:extLst>
                </a:gridCol>
              </a:tblGrid>
              <a:tr h="652816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Mondays</a:t>
                      </a:r>
                      <a:endParaRPr lang="de-DE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10:00am-11:30am</a:t>
                      </a:r>
                      <a:endParaRPr lang="de-DE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14088886"/>
                  </a:ext>
                </a:extLst>
              </a:tr>
              <a:tr h="652816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Tuesdays</a:t>
                      </a:r>
                      <a:endParaRPr lang="de-DE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10:00am-11:30am</a:t>
                      </a:r>
                      <a:endParaRPr lang="de-DE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8684672"/>
                  </a:ext>
                </a:extLst>
              </a:tr>
              <a:tr h="652816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Wednesdays</a:t>
                      </a:r>
                      <a:endParaRPr lang="de-DE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10:00am-11:30am</a:t>
                      </a:r>
                      <a:endParaRPr lang="de-DE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87967453"/>
                  </a:ext>
                </a:extLst>
              </a:tr>
              <a:tr h="652816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Thursdays</a:t>
                      </a:r>
                      <a:endParaRPr lang="de-DE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10:00am-11:30am</a:t>
                      </a:r>
                      <a:endParaRPr lang="de-DE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89784689"/>
                  </a:ext>
                </a:extLst>
              </a:tr>
              <a:tr h="415643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24758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465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en-US" noProof="0" dirty="0"/>
              <a:t>Your user account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800" noProof="0" dirty="0"/>
              <a:t>Why do you </a:t>
            </a:r>
            <a:r>
              <a:rPr lang="en-US" sz="2800" b="1" noProof="0" dirty="0"/>
              <a:t>need</a:t>
            </a:r>
            <a:r>
              <a:rPr lang="en-US" sz="2800" noProof="0" dirty="0"/>
              <a:t> a user account?</a:t>
            </a:r>
          </a:p>
          <a:p>
            <a:pPr>
              <a:buFont typeface="Wingdings"/>
              <a:buChar char="à"/>
            </a:pPr>
            <a:r>
              <a:rPr lang="en-US" sz="2800" noProof="0" dirty="0">
                <a:solidFill>
                  <a:srgbClr val="0070C0"/>
                </a:solidFill>
                <a:sym typeface="Wingdings" pitchFamily="2" charset="2"/>
              </a:rPr>
              <a:t> to use PC, Internet, VPN (wireless LAN) </a:t>
            </a:r>
          </a:p>
          <a:p>
            <a:pPr>
              <a:buFont typeface="Wingdings"/>
              <a:buChar char="à"/>
            </a:pPr>
            <a:r>
              <a:rPr lang="en-US" sz="2800" noProof="0" dirty="0">
                <a:solidFill>
                  <a:srgbClr val="0070C0"/>
                </a:solidFill>
                <a:sym typeface="Wingdings" pitchFamily="2" charset="2"/>
              </a:rPr>
              <a:t> and to activate your student ID</a:t>
            </a:r>
          </a:p>
          <a:p>
            <a:pPr>
              <a:buNone/>
            </a:pPr>
            <a:endParaRPr lang="en-US" sz="2800" noProof="0" dirty="0">
              <a:sym typeface="Wingdings" pitchFamily="2" charset="2"/>
            </a:endParaRPr>
          </a:p>
          <a:p>
            <a:pPr>
              <a:buNone/>
            </a:pPr>
            <a:r>
              <a:rPr lang="en-US" sz="2800" noProof="0" dirty="0">
                <a:sym typeface="Wingdings" pitchFamily="2" charset="2"/>
              </a:rPr>
              <a:t>How do you </a:t>
            </a:r>
            <a:r>
              <a:rPr lang="en-US" sz="2800" b="1" noProof="0" dirty="0">
                <a:sym typeface="Wingdings" pitchFamily="2" charset="2"/>
              </a:rPr>
              <a:t>activate</a:t>
            </a:r>
            <a:r>
              <a:rPr lang="en-US" sz="2800" noProof="0" dirty="0">
                <a:sym typeface="Wingdings" pitchFamily="2" charset="2"/>
              </a:rPr>
              <a:t> your user account and your student ID?</a:t>
            </a:r>
          </a:p>
          <a:p>
            <a:pPr>
              <a:buNone/>
            </a:pPr>
            <a:r>
              <a:rPr lang="en-US" sz="2800" noProof="0" dirty="0">
                <a:solidFill>
                  <a:srgbClr val="0070C0"/>
                </a:solidFill>
                <a:sym typeface="Wingdings" pitchFamily="2" charset="2"/>
              </a:rPr>
              <a:t> you need to log </a:t>
            </a:r>
            <a:r>
              <a:rPr lang="en-US" sz="2800" noProof="0" dirty="0" smtClean="0">
                <a:solidFill>
                  <a:srgbClr val="0070C0"/>
                </a:solidFill>
                <a:sym typeface="Wingdings" pitchFamily="2" charset="2"/>
              </a:rPr>
              <a:t>in </a:t>
            </a:r>
            <a:r>
              <a:rPr lang="en-US" sz="2800" noProof="0" dirty="0">
                <a:solidFill>
                  <a:srgbClr val="0070C0"/>
                </a:solidFill>
                <a:sym typeface="Wingdings" pitchFamily="2" charset="2"/>
              </a:rPr>
              <a:t>to one of the </a:t>
            </a:r>
            <a:r>
              <a:rPr lang="en-US" sz="2800" b="1" noProof="0" dirty="0" smtClean="0">
                <a:solidFill>
                  <a:srgbClr val="0070C0"/>
                </a:solidFill>
                <a:sym typeface="Wingdings" pitchFamily="2" charset="2"/>
              </a:rPr>
              <a:t>pcs </a:t>
            </a:r>
            <a:r>
              <a:rPr lang="en-US" sz="2800" b="1" noProof="0" dirty="0">
                <a:solidFill>
                  <a:srgbClr val="0070C0"/>
                </a:solidFill>
                <a:sym typeface="Wingdings" pitchFamily="2" charset="2"/>
              </a:rPr>
              <a:t>at Pforzheim University </a:t>
            </a:r>
          </a:p>
          <a:p>
            <a:pPr>
              <a:buNone/>
            </a:pPr>
            <a:r>
              <a:rPr lang="en-US" sz="2800" noProof="0" dirty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en-US" sz="2800" b="1" noProof="0" dirty="0">
                <a:solidFill>
                  <a:srgbClr val="0070C0"/>
                </a:solidFill>
                <a:sym typeface="Wingdings" pitchFamily="2" charset="2"/>
              </a:rPr>
              <a:t>first login</a:t>
            </a:r>
            <a:r>
              <a:rPr lang="en-US" sz="2800" noProof="0" dirty="0">
                <a:solidFill>
                  <a:srgbClr val="0070C0"/>
                </a:solidFill>
                <a:sym typeface="Wingdings" pitchFamily="2" charset="2"/>
              </a:rPr>
              <a:t>: you will receive your user-ID from International Programs Office together with your student ID</a:t>
            </a:r>
            <a:endParaRPr lang="en-US" sz="2800" b="1" noProof="0" dirty="0">
              <a:solidFill>
                <a:srgbClr val="FF0000"/>
              </a:solidFill>
              <a:sym typeface="Wingdings" pitchFamily="2" charset="2"/>
            </a:endParaRPr>
          </a:p>
          <a:p>
            <a:pPr>
              <a:buNone/>
            </a:pPr>
            <a:endParaRPr lang="en-US" sz="2800" noProof="0" dirty="0">
              <a:solidFill>
                <a:srgbClr val="0070C0"/>
              </a:solidFill>
              <a:sym typeface="Wingdings" pitchFamily="2" charset="2"/>
            </a:endParaRPr>
          </a:p>
          <a:p>
            <a:pPr>
              <a:buNone/>
            </a:pPr>
            <a:endParaRPr lang="en-US" sz="2800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D6F1-0D8F-48EC-8C20-E2FE57433D89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1225</Words>
  <Application>Microsoft Office PowerPoint</Application>
  <PresentationFormat>Bildschirmpräsentation (4:3)</PresentationFormat>
  <Paragraphs>293</Paragraphs>
  <Slides>36</Slides>
  <Notes>23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37" baseType="lpstr">
      <vt:lpstr>Larissa-Design</vt:lpstr>
      <vt:lpstr>Warm welcome to our international students at Pforzheim University!</vt:lpstr>
      <vt:lpstr>ISP Downloads</vt:lpstr>
      <vt:lpstr>PowerPoint-Präsentation</vt:lpstr>
      <vt:lpstr>How to get connected to the University IT</vt:lpstr>
      <vt:lpstr>How and where to use student ID card?</vt:lpstr>
      <vt:lpstr>Your student ID</vt:lpstr>
      <vt:lpstr>Problems with ID card?</vt:lpstr>
      <vt:lpstr>Problems with ID card?</vt:lpstr>
      <vt:lpstr>Your user account</vt:lpstr>
      <vt:lpstr>Your user account</vt:lpstr>
      <vt:lpstr>Your user account</vt:lpstr>
      <vt:lpstr>Your user account</vt:lpstr>
      <vt:lpstr>Your email address at the Hochschule</vt:lpstr>
      <vt:lpstr>Webmail Access</vt:lpstr>
      <vt:lpstr>Webmail Access</vt:lpstr>
      <vt:lpstr>Webmail Access</vt:lpstr>
      <vt:lpstr>Computer Labs</vt:lpstr>
      <vt:lpstr>Wireless Internet</vt:lpstr>
      <vt:lpstr>EDU-Roam Wireless Option</vt:lpstr>
      <vt:lpstr>Wireless Internet</vt:lpstr>
      <vt:lpstr>Wireless Internet</vt:lpstr>
      <vt:lpstr>VPN client – login screen</vt:lpstr>
      <vt:lpstr>Multifunction Printer (+ Copier)</vt:lpstr>
      <vt:lpstr>Multifunction Printer (+ Copier)</vt:lpstr>
      <vt:lpstr>Instructions</vt:lpstr>
      <vt:lpstr>PowerPoint-Präsentation</vt:lpstr>
      <vt:lpstr>PowerPoint-Präsentation</vt:lpstr>
      <vt:lpstr>PowerPoint-Präsentation</vt:lpstr>
      <vt:lpstr>How to print a document</vt:lpstr>
      <vt:lpstr>How to print a document</vt:lpstr>
      <vt:lpstr>E-campus Access</vt:lpstr>
      <vt:lpstr>E-campus</vt:lpstr>
      <vt:lpstr>E-learning - How to find your course in “Moodle” Exemplary illustration / course registration</vt:lpstr>
      <vt:lpstr>E-learning:  How to find your  course in Moodle (2) </vt:lpstr>
      <vt:lpstr>E-learning:  How to find your  course in Moodle (3)</vt:lpstr>
      <vt:lpstr>Moodle (4) -&gt; course registration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henriette.wilhelm</dc:creator>
  <cp:lastModifiedBy>Hampele, Uta-Sabine</cp:lastModifiedBy>
  <cp:revision>391</cp:revision>
  <cp:lastPrinted>2016-09-14T05:41:07Z</cp:lastPrinted>
  <dcterms:created xsi:type="dcterms:W3CDTF">2010-09-21T06:30:12Z</dcterms:created>
  <dcterms:modified xsi:type="dcterms:W3CDTF">2018-01-17T09:58:57Z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